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69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A3A04-1A4E-64DD-A271-2585D0B26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6FBFAF-D825-95EE-72F9-F9DB409EC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99FCDC-6450-B45D-723C-77CEB6EA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A6150C-6BD6-57E3-842E-F334003ED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996CEF0-8E63-02B8-2601-5FCA9F7A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842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890E04-EC07-EC4E-6244-0F64954F9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9757844-E895-B924-A40C-7EC6C4E71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516AF86-4782-C9CD-64B4-540F415B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4DA9E0-EBD9-5A75-FBB3-6A2CBE641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2E9309-0926-ACDD-59A0-3168A14B5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8760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89E2C1A-8378-F78F-4927-4D0D50F1A8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D2B2895-9875-5493-3C99-7DBBA71052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B59B08A-31E9-510F-C99E-EA8D55538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1D0A97-C554-BCF4-7076-07657571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9B8BC74-4E40-5DF2-EEEE-AAC24DC4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4826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teks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2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676655" y="2011679"/>
            <a:ext cx="10753726" cy="3766186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" name="Dianummer">
            <a:extLst>
              <a:ext uri="{FF2B5EF4-FFF2-40B4-BE49-F238E27FC236}">
                <a16:creationId xmlns:a16="http://schemas.microsoft.com/office/drawing/2014/main" id="{683BCE0D-710B-A587-E33A-EDCC22093E4E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A13F7-04E6-406F-998D-13A212C1ECDD}" type="slidenum">
              <a:rPr/>
              <a:pPr>
                <a:defRPr/>
              </a:pPr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63392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07431-C52C-3F68-3334-BEBDADDE4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093580-2BDD-CFC4-D404-D8D0471E6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212E72-91AE-4B38-7997-80335571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9D9F3C-53AC-F3B6-DE9C-C20E4BD7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DDBEB3D-F7DC-2401-C6CD-FA145941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773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947D77-002A-FD39-E691-AB67285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5B28D9-1DD4-88EC-FCBB-BF8205D7E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42718A-CAC9-70B2-60E7-793D11F50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929CA1-14AC-82DB-B946-08C1A8A7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C6C292-0997-B070-E8AF-87931C0A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629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C44F01-8E2D-E059-D253-3B7E269C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76A41C-71E7-2E3C-4886-BCB5D5A87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F4161D7-4D58-E659-4F04-B0B83599C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CEDB38-736D-8852-B4D4-5BF289A55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AD4132-5390-8736-4A4E-7A22DDA40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6CC6841-39AD-F143-A1AD-586C954A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353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38982-F947-C36C-DA96-E910FFDA2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7429EF9-6116-4F1A-A60A-59F39C266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C2B60BD-D69F-4D8D-4A4E-2C8EE4109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DB1712F-589D-BA80-4FE3-0E7BA896C9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F159E02-5FC6-71C3-2A80-A92D435C4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CA43785-15C8-5305-B6E9-21B06B36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925053C-FA04-B917-78B8-5DD69D5DE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8F1EEF0-B60E-32B2-D2A7-A5C167EE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837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7B2E6-7649-2F22-1377-2A7203A89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57A1E5C-9618-D883-FDFC-F155CC415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0F4579C-7D29-FC81-0EFB-B9EB217E6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6E82098-1AC7-4A38-B342-3419C105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062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C18716F-ABCD-66FE-2934-02192C4B3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B5CA51D-CF06-78D1-0D2C-4064DE521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5B61B74-917B-7149-3250-227A70F92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604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63876E-124B-6601-2D30-0FF8858B9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F8ED8A-6976-1FDD-E65C-610A1105A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0CF4567-8704-0276-F12E-B6C7A2DFA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337A21B-F3E8-DC42-D6A5-16B44F09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C5123D-AB4B-A921-8188-D4566AF29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4256BB4-A7E1-CD9F-F32D-8DD58C1E4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771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6E1E2-6486-90A9-ED0F-3AE804601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50C27E4-0D64-EC2C-84C7-E659567F72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FC8481-20B5-3BB2-DF76-465788070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ACC637-5DDC-3EDF-44AD-AE93A0B5F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1E22B20-8151-F829-906B-59E8AD27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964CAF5-6568-910A-ACBE-715C0E564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529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3DC49C7-8A58-B5DA-3C83-A090126C6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E67E741-73FA-9F3E-53B0-8C8E9A108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5A57F49-D902-EEAA-1F7C-B45FFF7EDB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874FF-F44D-42F7-AD6A-05B15FACAE2B}" type="datetimeFigureOut">
              <a:rPr lang="nl-NL" smtClean="0"/>
              <a:t>19-9-2025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3BB086-5189-3551-81A1-98548CDFAB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DECD8E0-DBFE-4074-4920-C57411A258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427F55-3489-4359-8188-69492FA2FC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886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Afbeelding 5" descr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4414" y="5961743"/>
            <a:ext cx="2260601" cy="5588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Afbeelding 7" descr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563" y="5857436"/>
            <a:ext cx="2522178" cy="663108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D000378F-D07D-04B3-7ACB-C97D9C9A4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563" y="506899"/>
            <a:ext cx="5858606" cy="1325563"/>
          </a:xfrm>
        </p:spPr>
        <p:txBody>
          <a:bodyPr>
            <a:normAutofit fontScale="90000"/>
          </a:bodyPr>
          <a:lstStyle/>
          <a:p>
            <a:r>
              <a:rPr lang="nl-NL" b="1" dirty="0">
                <a:solidFill>
                  <a:srgbClr val="267C8A"/>
                </a:solidFill>
              </a:rPr>
              <a:t>Trias netwerkzorg eetstoornissen</a:t>
            </a:r>
            <a:br>
              <a:rPr lang="nl-NL" b="1" dirty="0">
                <a:solidFill>
                  <a:srgbClr val="267C8A"/>
                </a:solidFill>
              </a:rPr>
            </a:br>
            <a:r>
              <a:rPr lang="nl-NL" sz="2400" i="1" dirty="0">
                <a:solidFill>
                  <a:srgbClr val="267C8A"/>
                </a:solidFill>
              </a:rPr>
              <a:t>lokaal, regionaal en landelijk</a:t>
            </a:r>
            <a:endParaRPr lang="nl-NL" dirty="0">
              <a:solidFill>
                <a:srgbClr val="267C8A"/>
              </a:solidFill>
            </a:endParaRPr>
          </a:p>
        </p:txBody>
      </p:sp>
      <p:sp>
        <p:nvSpPr>
          <p:cNvPr id="25" name="Google Shape;212;g137a6ea1fb5_0_107">
            <a:extLst>
              <a:ext uri="{FF2B5EF4-FFF2-40B4-BE49-F238E27FC236}">
                <a16:creationId xmlns:a16="http://schemas.microsoft.com/office/drawing/2014/main" id="{97B62207-AE3F-AEBD-565E-8FAFC9458E1E}"/>
              </a:ext>
            </a:extLst>
          </p:cNvPr>
          <p:cNvSpPr/>
          <p:nvPr/>
        </p:nvSpPr>
        <p:spPr>
          <a:xfrm>
            <a:off x="3230882" y="1164449"/>
            <a:ext cx="7718400" cy="5361000"/>
          </a:xfrm>
          <a:prstGeom prst="ellipse">
            <a:avLst/>
          </a:prstGeom>
          <a:solidFill>
            <a:srgbClr val="C7E9EF"/>
          </a:solidFill>
          <a:ln w="762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nl-NL"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" name="Google Shape;213;g137a6ea1fb5_0_107">
            <a:extLst>
              <a:ext uri="{FF2B5EF4-FFF2-40B4-BE49-F238E27FC236}">
                <a16:creationId xmlns:a16="http://schemas.microsoft.com/office/drawing/2014/main" id="{8E2265BA-E325-E0E9-AACB-7F3A8D6ED841}"/>
              </a:ext>
            </a:extLst>
          </p:cNvPr>
          <p:cNvGrpSpPr/>
          <p:nvPr/>
        </p:nvGrpSpPr>
        <p:grpSpPr>
          <a:xfrm>
            <a:off x="4726781" y="2071260"/>
            <a:ext cx="5551430" cy="3420875"/>
            <a:chOff x="3401568" y="1859280"/>
            <a:chExt cx="5550875" cy="3421902"/>
          </a:xfrm>
        </p:grpSpPr>
        <p:sp>
          <p:nvSpPr>
            <p:cNvPr id="27" name="Google Shape;214;g137a6ea1fb5_0_107">
              <a:extLst>
                <a:ext uri="{FF2B5EF4-FFF2-40B4-BE49-F238E27FC236}">
                  <a16:creationId xmlns:a16="http://schemas.microsoft.com/office/drawing/2014/main" id="{886AE902-168D-70CC-0493-50B469B8C174}"/>
                </a:ext>
              </a:extLst>
            </p:cNvPr>
            <p:cNvSpPr/>
            <p:nvPr/>
          </p:nvSpPr>
          <p:spPr>
            <a:xfrm>
              <a:off x="3401568" y="1859280"/>
              <a:ext cx="4442700" cy="3404400"/>
            </a:xfrm>
            <a:prstGeom prst="triangle">
              <a:avLst>
                <a:gd name="adj" fmla="val 50000"/>
              </a:avLst>
            </a:prstGeom>
            <a:solidFill>
              <a:srgbClr val="C7E9EF"/>
            </a:solidFill>
            <a:ln w="12700" cap="flat" cmpd="sng">
              <a:solidFill>
                <a:srgbClr val="6EC7D7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15;g137a6ea1fb5_0_107">
              <a:extLst>
                <a:ext uri="{FF2B5EF4-FFF2-40B4-BE49-F238E27FC236}">
                  <a16:creationId xmlns:a16="http://schemas.microsoft.com/office/drawing/2014/main" id="{227F9263-F735-F378-BA96-0345B0442A2F}"/>
                </a:ext>
              </a:extLst>
            </p:cNvPr>
            <p:cNvSpPr/>
            <p:nvPr/>
          </p:nvSpPr>
          <p:spPr>
            <a:xfrm>
              <a:off x="4192036" y="3274103"/>
              <a:ext cx="2868300" cy="1989600"/>
            </a:xfrm>
            <a:prstGeom prst="ellipse">
              <a:avLst/>
            </a:prstGeom>
            <a:solidFill>
              <a:srgbClr val="267C8A"/>
            </a:solidFill>
            <a:ln w="12700" cap="flat" cmpd="sng">
              <a:solidFill>
                <a:srgbClr val="267C8A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16;g137a6ea1fb5_0_107">
              <a:extLst>
                <a:ext uri="{FF2B5EF4-FFF2-40B4-BE49-F238E27FC236}">
                  <a16:creationId xmlns:a16="http://schemas.microsoft.com/office/drawing/2014/main" id="{FEBDA3BA-1703-FE42-AD9E-F022BF26C405}"/>
                </a:ext>
              </a:extLst>
            </p:cNvPr>
            <p:cNvSpPr txBox="1"/>
            <p:nvPr/>
          </p:nvSpPr>
          <p:spPr>
            <a:xfrm>
              <a:off x="5227800" y="2251990"/>
              <a:ext cx="8523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7C8A"/>
                </a:buClr>
                <a:buSzPts val="1800"/>
                <a:buFont typeface="Calibri"/>
                <a:buNone/>
              </a:pPr>
              <a:r>
                <a:rPr lang="nl-NL" sz="1800" b="0" i="0" u="none" strike="noStrike" cap="none">
                  <a:solidFill>
                    <a:srgbClr val="267C8A"/>
                  </a:solidFill>
                  <a:latin typeface="Calibri"/>
                  <a:ea typeface="Calibri"/>
                  <a:cs typeface="Calibri"/>
                  <a:sym typeface="Calibri"/>
                </a:rPr>
                <a:t>Psyche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17;g137a6ea1fb5_0_107">
              <a:extLst>
                <a:ext uri="{FF2B5EF4-FFF2-40B4-BE49-F238E27FC236}">
                  <a16:creationId xmlns:a16="http://schemas.microsoft.com/office/drawing/2014/main" id="{A7B30DE6-E7A1-469F-2F90-1BE80A8421CC}"/>
                </a:ext>
              </a:extLst>
            </p:cNvPr>
            <p:cNvSpPr txBox="1"/>
            <p:nvPr/>
          </p:nvSpPr>
          <p:spPr>
            <a:xfrm>
              <a:off x="3486011" y="4911882"/>
              <a:ext cx="19437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7C8A"/>
                </a:buClr>
                <a:buSzPts val="1800"/>
                <a:buFont typeface="Calibri"/>
                <a:buNone/>
              </a:pPr>
              <a:r>
                <a:rPr lang="nl-NL" sz="1800" b="0" i="0" u="none" strike="noStrike" cap="none" dirty="0">
                  <a:solidFill>
                    <a:srgbClr val="267C8A"/>
                  </a:solidFill>
                  <a:latin typeface="Calibri"/>
                  <a:ea typeface="Calibri"/>
                  <a:cs typeface="Calibri"/>
                  <a:sym typeface="Calibri"/>
                </a:rPr>
                <a:t>Somatiek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18;g137a6ea1fb5_0_107">
              <a:extLst>
                <a:ext uri="{FF2B5EF4-FFF2-40B4-BE49-F238E27FC236}">
                  <a16:creationId xmlns:a16="http://schemas.microsoft.com/office/drawing/2014/main" id="{02D4D6E8-8AEF-A305-026C-94117BA74B5C}"/>
                </a:ext>
              </a:extLst>
            </p:cNvPr>
            <p:cNvSpPr txBox="1"/>
            <p:nvPr/>
          </p:nvSpPr>
          <p:spPr>
            <a:xfrm>
              <a:off x="6802343" y="4903484"/>
              <a:ext cx="21501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267C8A"/>
                </a:buClr>
                <a:buSzPts val="1800"/>
                <a:buFont typeface="Calibri"/>
                <a:buNone/>
              </a:pPr>
              <a:r>
                <a:rPr lang="nl-NL" sz="1800" b="0" i="0" u="none" strike="noStrike" cap="none">
                  <a:solidFill>
                    <a:srgbClr val="267C8A"/>
                  </a:solidFill>
                  <a:latin typeface="Calibri"/>
                  <a:ea typeface="Calibri"/>
                  <a:cs typeface="Calibri"/>
                  <a:sym typeface="Calibri"/>
                </a:rPr>
                <a:t>Diëtetiek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19;g137a6ea1fb5_0_107">
              <a:extLst>
                <a:ext uri="{FF2B5EF4-FFF2-40B4-BE49-F238E27FC236}">
                  <a16:creationId xmlns:a16="http://schemas.microsoft.com/office/drawing/2014/main" id="{6C145747-5C78-51AB-4EED-1FF6AF4E953C}"/>
                </a:ext>
              </a:extLst>
            </p:cNvPr>
            <p:cNvSpPr/>
            <p:nvPr/>
          </p:nvSpPr>
          <p:spPr>
            <a:xfrm>
              <a:off x="4547843" y="3473916"/>
              <a:ext cx="2150100" cy="1649400"/>
            </a:xfrm>
            <a:prstGeom prst="heart">
              <a:avLst/>
            </a:prstGeom>
            <a:gradFill>
              <a:gsLst>
                <a:gs pos="0">
                  <a:srgbClr val="3A7680"/>
                </a:gs>
                <a:gs pos="50000">
                  <a:srgbClr val="55AAB9"/>
                </a:gs>
                <a:gs pos="100000">
                  <a:srgbClr val="66CCDE"/>
                </a:gs>
              </a:gsLst>
              <a:path path="circle">
                <a:fillToRect l="50000" t="50000" r="50000" b="50000"/>
              </a:path>
              <a:tileRect/>
            </a:gradFill>
            <a:ln w="12700" cap="flat" cmpd="sng">
              <a:solidFill>
                <a:srgbClr val="3153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220;g137a6ea1fb5_0_107">
              <a:extLst>
                <a:ext uri="{FF2B5EF4-FFF2-40B4-BE49-F238E27FC236}">
                  <a16:creationId xmlns:a16="http://schemas.microsoft.com/office/drawing/2014/main" id="{8A4B3B00-3A6C-F085-660F-67E7AB1FC2E3}"/>
                </a:ext>
              </a:extLst>
            </p:cNvPr>
            <p:cNvSpPr txBox="1"/>
            <p:nvPr/>
          </p:nvSpPr>
          <p:spPr>
            <a:xfrm>
              <a:off x="5165623" y="4113988"/>
              <a:ext cx="9144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nl-NL"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Jongere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21;g137a6ea1fb5_0_107">
              <a:extLst>
                <a:ext uri="{FF2B5EF4-FFF2-40B4-BE49-F238E27FC236}">
                  <a16:creationId xmlns:a16="http://schemas.microsoft.com/office/drawing/2014/main" id="{4CDECAF9-07A8-62B3-57C6-F75064E5B924}"/>
                </a:ext>
              </a:extLst>
            </p:cNvPr>
            <p:cNvSpPr txBox="1"/>
            <p:nvPr/>
          </p:nvSpPr>
          <p:spPr>
            <a:xfrm>
              <a:off x="5267918" y="3264202"/>
              <a:ext cx="709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Calibri"/>
                <a:buNone/>
              </a:pPr>
              <a:r>
                <a:rPr lang="nl-NL" sz="1800" b="0" i="0" u="none" strike="noStrike" cap="none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Gezin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" name="Google Shape;222;g137a6ea1fb5_0_107">
            <a:extLst>
              <a:ext uri="{FF2B5EF4-FFF2-40B4-BE49-F238E27FC236}">
                <a16:creationId xmlns:a16="http://schemas.microsoft.com/office/drawing/2014/main" id="{E62174E9-D3EA-BEE8-1AA6-1ABC2574DF54}"/>
              </a:ext>
            </a:extLst>
          </p:cNvPr>
          <p:cNvSpPr txBox="1"/>
          <p:nvPr/>
        </p:nvSpPr>
        <p:spPr>
          <a:xfrm>
            <a:off x="5533504" y="1812568"/>
            <a:ext cx="45261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School maatschappelijk werker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(Jonge) mantelzorger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Buurtwerker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Jeugdhulpverlener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Ervaringsdeskundige</a:t>
            </a:r>
          </a:p>
        </p:txBody>
      </p:sp>
      <p:sp>
        <p:nvSpPr>
          <p:cNvPr id="36" name="Google Shape;223;g137a6ea1fb5_0_107">
            <a:extLst>
              <a:ext uri="{FF2B5EF4-FFF2-40B4-BE49-F238E27FC236}">
                <a16:creationId xmlns:a16="http://schemas.microsoft.com/office/drawing/2014/main" id="{17ED8629-9660-5841-7470-9646D4B61619}"/>
              </a:ext>
            </a:extLst>
          </p:cNvPr>
          <p:cNvSpPr txBox="1"/>
          <p:nvPr/>
        </p:nvSpPr>
        <p:spPr>
          <a:xfrm>
            <a:off x="4848314" y="1802670"/>
            <a:ext cx="45261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Systeemtherapeut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Psycholoog</a:t>
            </a:r>
            <a:b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Psychiater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PMT-er</a:t>
            </a:r>
            <a:endParaRPr sz="1800" b="0" i="0" u="none" strike="noStrike" cap="none" dirty="0">
              <a:solidFill>
                <a:srgbClr val="133E4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POH-GGZ</a:t>
            </a:r>
          </a:p>
        </p:txBody>
      </p:sp>
      <p:sp>
        <p:nvSpPr>
          <p:cNvPr id="37" name="Google Shape;224;g137a6ea1fb5_0_107">
            <a:extLst>
              <a:ext uri="{FF2B5EF4-FFF2-40B4-BE49-F238E27FC236}">
                <a16:creationId xmlns:a16="http://schemas.microsoft.com/office/drawing/2014/main" id="{0B07A28A-3BE1-6BD7-48A9-B71DAD65A8CE}"/>
              </a:ext>
            </a:extLst>
          </p:cNvPr>
          <p:cNvSpPr txBox="1"/>
          <p:nvPr/>
        </p:nvSpPr>
        <p:spPr>
          <a:xfrm>
            <a:off x="3774752" y="4200909"/>
            <a:ext cx="19398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Huisarts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Kinderarts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Jeugd/schoolarts</a:t>
            </a:r>
          </a:p>
        </p:txBody>
      </p:sp>
      <p:sp>
        <p:nvSpPr>
          <p:cNvPr id="38" name="Google Shape;225;g137a6ea1fb5_0_107">
            <a:extLst>
              <a:ext uri="{FF2B5EF4-FFF2-40B4-BE49-F238E27FC236}">
                <a16:creationId xmlns:a16="http://schemas.microsoft.com/office/drawing/2014/main" id="{EE709456-76DC-272A-2D3A-AA9FFC47E32B}"/>
              </a:ext>
            </a:extLst>
          </p:cNvPr>
          <p:cNvSpPr txBox="1"/>
          <p:nvPr/>
        </p:nvSpPr>
        <p:spPr>
          <a:xfrm>
            <a:off x="8519076" y="4540731"/>
            <a:ext cx="21606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Diëtist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33E45"/>
              </a:buClr>
              <a:buSzPts val="1800"/>
              <a:buFont typeface="Calibri"/>
              <a:buNone/>
            </a:pPr>
            <a:r>
              <a:rPr lang="nl-NL" sz="1800" b="0" i="0" u="none" strike="noStrike" cap="none" dirty="0">
                <a:solidFill>
                  <a:srgbClr val="133E45"/>
                </a:solidFill>
                <a:latin typeface="Calibri"/>
                <a:ea typeface="Calibri"/>
                <a:cs typeface="Calibri"/>
                <a:sym typeface="Calibri"/>
              </a:rPr>
              <a:t>Verpleegkundige</a:t>
            </a:r>
          </a:p>
        </p:txBody>
      </p:sp>
      <p:sp>
        <p:nvSpPr>
          <p:cNvPr id="39" name="Google Shape;228;g137a6ea1fb5_0_107">
            <a:extLst>
              <a:ext uri="{FF2B5EF4-FFF2-40B4-BE49-F238E27FC236}">
                <a16:creationId xmlns:a16="http://schemas.microsoft.com/office/drawing/2014/main" id="{0BF38295-1A3A-6E50-B24F-D8C71DBFF94A}"/>
              </a:ext>
            </a:extLst>
          </p:cNvPr>
          <p:cNvSpPr txBox="1"/>
          <p:nvPr/>
        </p:nvSpPr>
        <p:spPr>
          <a:xfrm>
            <a:off x="8088532" y="1250541"/>
            <a:ext cx="1479600" cy="3693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3153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EC7D7"/>
              </a:buClr>
              <a:buSzPts val="1800"/>
              <a:buFont typeface="Calibri"/>
              <a:buNone/>
            </a:pPr>
            <a:r>
              <a:rPr lang="nl-NL" sz="1800" b="1" i="0" u="none" strike="noStrike" cap="none">
                <a:solidFill>
                  <a:srgbClr val="31538F"/>
                </a:solidFill>
                <a:latin typeface="Calibri"/>
                <a:ea typeface="Calibri"/>
                <a:cs typeface="Calibri"/>
                <a:sym typeface="Calibri"/>
              </a:rPr>
              <a:t>KEETi hulplijn</a:t>
            </a:r>
            <a:endParaRPr sz="1400" b="0" i="0" u="none" strike="noStrike" cap="none">
              <a:solidFill>
                <a:srgbClr val="31538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641964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Breedbeeld</PresentationFormat>
  <Paragraphs>22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Kantoorthema</vt:lpstr>
      <vt:lpstr>Trias netwerkzorg eetstoornissen lokaal, regionaal en landelijk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Schipper, Astrid</dc:creator>
  <cp:lastModifiedBy>Schipper, Astrid</cp:lastModifiedBy>
  <cp:revision>1</cp:revision>
  <dcterms:created xsi:type="dcterms:W3CDTF">2025-09-19T12:10:14Z</dcterms:created>
  <dcterms:modified xsi:type="dcterms:W3CDTF">2025-09-19T12:10:53Z</dcterms:modified>
</cp:coreProperties>
</file>