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43" r:id="rId2"/>
    <p:sldId id="444" r:id="rId3"/>
    <p:sldId id="445" r:id="rId4"/>
    <p:sldId id="435" r:id="rId5"/>
    <p:sldId id="426" r:id="rId6"/>
    <p:sldId id="427" r:id="rId7"/>
    <p:sldId id="421" r:id="rId8"/>
    <p:sldId id="403" r:id="rId9"/>
    <p:sldId id="449" r:id="rId10"/>
    <p:sldId id="432" r:id="rId11"/>
    <p:sldId id="398" r:id="rId12"/>
    <p:sldId id="384" r:id="rId13"/>
    <p:sldId id="386" r:id="rId14"/>
    <p:sldId id="385" r:id="rId15"/>
    <p:sldId id="411" r:id="rId16"/>
    <p:sldId id="440" r:id="rId17"/>
    <p:sldId id="387" r:id="rId18"/>
    <p:sldId id="451" r:id="rId19"/>
    <p:sldId id="395" r:id="rId20"/>
    <p:sldId id="447" r:id="rId21"/>
    <p:sldId id="452" r:id="rId22"/>
    <p:sldId id="437" r:id="rId23"/>
    <p:sldId id="397" r:id="rId24"/>
    <p:sldId id="378" r:id="rId25"/>
    <p:sldId id="370" r:id="rId26"/>
    <p:sldId id="438" r:id="rId27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B96D76-C68B-6E05-25DC-AE5060BADACE}" name="Patricia Bos" initials="PB" userId="S::info@patriciabos.nl::67c1bd84-4464-4714-86f9-566345021122" providerId="AD"/>
  <p188:author id="{E8687E86-8B5E-A662-4993-F7205E8EB159}" name="Levi Tielemans - Scale Advies" initials="LTSA" userId="S::levi.tielemans@scaleadvies.nl::4d90d6ee-7c81-4c4e-a257-626886716d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8A0"/>
    <a:srgbClr val="163470"/>
    <a:srgbClr val="DA0000"/>
    <a:srgbClr val="B3D2C3"/>
    <a:srgbClr val="2455B6"/>
    <a:srgbClr val="E2EBED"/>
    <a:srgbClr val="EA572A"/>
    <a:srgbClr val="FDE3ED"/>
    <a:srgbClr val="6EC7D7"/>
    <a:srgbClr val="277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E8E37-2D51-477A-869D-134E76F45D9C}" v="2" dt="2025-10-28T10:39:52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6"/>
    <p:restoredTop sz="95884"/>
  </p:normalViewPr>
  <p:slideViewPr>
    <p:cSldViewPr snapToGrid="0">
      <p:cViewPr varScale="1">
        <p:scale>
          <a:sx n="87" d="100"/>
          <a:sy n="87" d="100"/>
        </p:scale>
        <p:origin x="21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4A3C-2D16-C349-A933-B6E63EFF7A45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96EC-AD05-DE4C-8499-7F12DC79AF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41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B93E8FDA-2844-E73D-F233-33434A61B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96863E37-0C03-561A-A715-B8F5DDBF65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22443DC6-BFC7-58B0-02FA-2F201431C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6627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E1FB75BF-2663-C49D-E0DF-ED4E60AC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F9D0589E-51DC-A9AB-BD50-B82DB887AB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89D26093-A5BC-1234-A4DE-453931A1E9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17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1D1F1D36-C74F-9383-CD0C-AA3CD050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04487AE0-9AFD-6442-E500-21547929CC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4D6FE06C-453F-D548-5D70-6C56FDC743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409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DD23C626-E53D-FEAC-44DC-AF37487AC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4CDA5CAD-2ED2-0867-2DFF-40FCE23138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D59806A0-6E4C-B2B0-B2AD-8C1903A37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781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909C3FB4-7656-22B8-EAB2-2CE53676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A6BAD4CA-21BA-6E24-4091-9468CD6F0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8A79B6CD-C7E2-6643-1BC8-967DD9D30E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7629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Irene….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896EC-AD05-DE4C-8499-7F12DC79AF6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81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36BA2-385D-3727-D0E4-3F1D2649A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58E93F-74F1-9A32-E2E7-ACA728312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CA277E-B312-477D-8D6E-ABD5A6C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82B2F3-7C00-C34E-32C2-C540C738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3FF3CB-C038-2BA8-F670-45B1D602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54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AA852-5071-55D5-3A7F-1F0925E5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3A7886-1D39-4DBE-234F-46EA90B6F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B84F91-B9D0-6094-1F4A-163575EB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8E0A18-DE1A-A72C-EE33-16EB9C67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270BE7-A626-F242-5CA7-928B4C37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4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AF3AC0-AB14-758E-6F95-AA1CB7329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142879-16BE-506D-F361-5D572D82B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C2D6F7-727D-5EA3-BDF6-675646A0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455AF8-C539-8E45-8B45-085831B7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FAB1F8-8D20-A61B-F33A-85278965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96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D72DA-A013-1365-1F6D-BF00BAE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78E30B-567C-1E25-57B4-803812A6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75C5B-4772-7A93-DAE2-7943C911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02C1ED-CF9E-2461-2B03-BA8AAB82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279DFA-C3EA-BC79-7858-F9D02E96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7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E9B7F-C8D0-F3A3-4855-5F46B382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1242D7-BF4E-2B18-F16B-87D0F05E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FC00AA-94BF-EC50-39BA-5252C472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BF5F34-321D-ECC9-ADE7-39D81A3D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CCA581-C424-C8A0-AF59-71575D9D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4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1BA58-C8CF-FA3A-419C-34315969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9DB90E-7EF9-076F-AA9A-410AC0028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98ACBA-BBC5-B5C3-9920-2E167A8A2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098E1E-A511-AACD-68FD-698DC67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2EFB45-D69D-D9D9-B2B5-CBD34DF8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6A8900-D4D9-289E-1548-77055C28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44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063A3-6BE1-F3CB-7705-6379CF90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A32208-83B2-CF18-B89A-A9B91DDD5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60F5B2-C350-9711-3BB6-629635DEF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D1D264-47EA-BCF4-1D2A-1C1142B79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3D100F-DE2E-681C-2918-15F64523A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B9E5D8-703A-EA19-66E0-9E50A2B4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91E1D04-5539-D154-CE92-2A297A15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B41C6C-D87A-0148-83DF-92F4BED8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06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E839F-98CF-DD22-370A-246DA74F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A6EB99-96BD-F119-E747-610B7E1C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C4BFD7-140A-1916-7A4B-7816E50B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8BB3E0-1808-9D55-177E-074BFE55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4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5D2E2E-AE19-8FE1-288E-9E477DC5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E46740-5A05-DB33-D16E-16084988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921B5C-B602-692B-1B15-7476BE13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62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DE761-F856-B535-DB5F-2E3AC2F3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E8BD5-A270-B549-D64C-A4DCD6A31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2C0982-7A87-8800-EB24-AD59F0AA2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0861F4-46AF-81BD-1A06-96DB1E4C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B786DF-D896-FD56-2C80-25D82B3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B58931-F2D0-5719-FC91-7F7BE0DD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63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BA898-F6DD-7D88-B400-25DD2C36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792F264-304C-6557-DD0E-8577437CE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48149D-FF4E-3A44-4D6C-34D8590F5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C128B7-5E37-A963-DD92-93AC1332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C0A31E-FEA4-AE71-CE5C-B8D35BA7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63AF50-3494-D0CF-A5D2-A88C2141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3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E710FC-BBD0-D83B-22B5-3E5AF9BE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B9D3F8-3D6E-1314-7F27-D12838CF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0D8C73-2A22-5940-300A-1228DC2C0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3550-2F15-B842-B6D1-9F324372ABAB}" type="datetimeFigureOut">
              <a:rPr lang="nl-NL" smtClean="0"/>
              <a:t>28-10-2025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EFC509-A24D-5D63-5580-7DD01A76E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676A6E-4F01-0893-E05C-55EA2F6D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7-9ZyCwA2Y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mailto:info@patriciabos.n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triciabos.n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v7-9ZyCwA2Y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.schreurs@zvhnoord-limburg.nl;" TargetMode="External"/><Relationship Id="rId2" Type="http://schemas.openxmlformats.org/officeDocument/2006/relationships/hyperlink" Target="mailto:m.wijhers@zvhnoord-limburg.nl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eedenkteam@s-hertogenbosch.nl" TargetMode="External"/><Relationship Id="rId5" Type="http://schemas.openxmlformats.org/officeDocument/2006/relationships/hyperlink" Target="mailto:ExpertteamJeugdzob@eindhoven.nl" TargetMode="External"/><Relationship Id="rId4" Type="http://schemas.openxmlformats.org/officeDocument/2006/relationships/hyperlink" Target="mailto:Tamara.Arets@maastricht.nl;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clarinecorstens@gmail.com" TargetMode="External"/><Relationship Id="rId3" Type="http://schemas.openxmlformats.org/officeDocument/2006/relationships/hyperlink" Target="mailto:marcageeraets@bureaupeers.nl" TargetMode="External"/><Relationship Id="rId7" Type="http://schemas.openxmlformats.org/officeDocument/2006/relationships/hyperlink" Target="mailto:e.roenhorst@enschede.n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.schipper@ggz-nhn.nl" TargetMode="External"/><Relationship Id="rId5" Type="http://schemas.openxmlformats.org/officeDocument/2006/relationships/hyperlink" Target="mailto:info@patriciabos.nl" TargetMode="External"/><Relationship Id="rId10" Type="http://schemas.openxmlformats.org/officeDocument/2006/relationships/hyperlink" Target="mailto:Anitajansen.ajap@gmail.com" TargetMode="External"/><Relationship Id="rId4" Type="http://schemas.openxmlformats.org/officeDocument/2006/relationships/hyperlink" Target="mailto:w.hekhuizen@prolis.nl" TargetMode="External"/><Relationship Id="rId9" Type="http://schemas.openxmlformats.org/officeDocument/2006/relationships/hyperlink" Target="mailto:nadine@opendeuren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forms.office.com/e/vC5ANQhJdV?origin=lprLink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el-limburg.n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orgkaart.eetstoornissennetwerk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etstoornissennetwerk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etstoornissennetwerk.nl/NAEdag2025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zorgkaart.eetstoornissennetwerk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rgkaart.eetstoornissennetwerk.n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B0DAC-A870-B76D-C628-6903B88D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ED641EDF-ACA5-8F5E-D20D-6A60D2702E85}"/>
              </a:ext>
            </a:extLst>
          </p:cNvPr>
          <p:cNvSpPr txBox="1">
            <a:spLocks/>
          </p:cNvSpPr>
          <p:nvPr/>
        </p:nvSpPr>
        <p:spPr>
          <a:xfrm>
            <a:off x="728472" y="3157786"/>
            <a:ext cx="6990995" cy="127270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>
                <a:solidFill>
                  <a:srgbClr val="163470"/>
                </a:solidFill>
                <a:latin typeface="+mn-lt"/>
              </a:rPr>
              <a:t>Netwerkzorg</a:t>
            </a:r>
            <a:br>
              <a:rPr lang="nl-NL" sz="7200" b="1" dirty="0">
                <a:solidFill>
                  <a:srgbClr val="163470"/>
                </a:solidFill>
                <a:latin typeface="+mn-lt"/>
              </a:rPr>
            </a:br>
            <a:r>
              <a:rPr lang="nl-NL" sz="7200" b="1" dirty="0">
                <a:solidFill>
                  <a:srgbClr val="163470"/>
                </a:solidFill>
                <a:latin typeface="+mn-lt"/>
              </a:rPr>
              <a:t>eetstoornissen</a:t>
            </a:r>
          </a:p>
        </p:txBody>
      </p:sp>
      <p:sp>
        <p:nvSpPr>
          <p:cNvPr id="3" name="Ondertitel 6">
            <a:extLst>
              <a:ext uri="{FF2B5EF4-FFF2-40B4-BE49-F238E27FC236}">
                <a16:creationId xmlns:a16="http://schemas.microsoft.com/office/drawing/2014/main" id="{D2054667-8206-3642-8838-93904A7E1E96}"/>
              </a:ext>
            </a:extLst>
          </p:cNvPr>
          <p:cNvSpPr txBox="1">
            <a:spLocks/>
          </p:cNvSpPr>
          <p:nvPr/>
        </p:nvSpPr>
        <p:spPr>
          <a:xfrm>
            <a:off x="804672" y="2411813"/>
            <a:ext cx="5897315" cy="705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rgbClr val="163470"/>
                </a:solidFill>
              </a:rPr>
              <a:t>Waarom, wat en hoe?</a:t>
            </a:r>
          </a:p>
        </p:txBody>
      </p:sp>
      <p:pic>
        <p:nvPicPr>
          <p:cNvPr id="4" name="Afbeelding 3" descr="Afbeelding met tekst, ontwerp, Lettertype, Merk&#10;&#10;Door AI gegenereerde inhoud is mogelijk onjuist.">
            <a:extLst>
              <a:ext uri="{FF2B5EF4-FFF2-40B4-BE49-F238E27FC236}">
                <a16:creationId xmlns:a16="http://schemas.microsoft.com/office/drawing/2014/main" id="{B7C5A6A4-A6C6-54C7-049D-2AC0B37E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37" y="632397"/>
            <a:ext cx="5563190" cy="17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4EAC48B5-93BD-F453-5FCC-3D4E9CA8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7E6B8E72-EDFD-CDA3-51F9-DD818ADE5872}"/>
              </a:ext>
            </a:extLst>
          </p:cNvPr>
          <p:cNvSpPr/>
          <p:nvPr/>
        </p:nvSpPr>
        <p:spPr>
          <a:xfrm>
            <a:off x="5906124" y="0"/>
            <a:ext cx="6285875" cy="6850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1D85153-CCD6-93C3-9FCC-521E8FE93AAE}"/>
              </a:ext>
            </a:extLst>
          </p:cNvPr>
          <p:cNvSpPr/>
          <p:nvPr/>
        </p:nvSpPr>
        <p:spPr>
          <a:xfrm>
            <a:off x="0" y="7334"/>
            <a:ext cx="12192000" cy="1281243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F8932-6E3B-0AC6-D572-9E4390A01448}"/>
              </a:ext>
            </a:extLst>
          </p:cNvPr>
          <p:cNvSpPr txBox="1">
            <a:spLocks/>
          </p:cNvSpPr>
          <p:nvPr/>
        </p:nvSpPr>
        <p:spPr>
          <a:xfrm>
            <a:off x="1551006" y="300111"/>
            <a:ext cx="9089987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chemeClr val="bg1"/>
                </a:solidFill>
                <a:latin typeface="+mn-lt"/>
              </a:rPr>
              <a:t>Welke consultatie is beschikbaar?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ABEE5C3-FF46-C8B0-09E1-50B0F9D1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28223" r="7882" b="12168"/>
          <a:stretch/>
        </p:blipFill>
        <p:spPr>
          <a:xfrm>
            <a:off x="798445" y="2773830"/>
            <a:ext cx="4481265" cy="1772635"/>
          </a:xfrm>
          <a:prstGeom prst="rect">
            <a:avLst/>
          </a:prstGeom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3B3B597-4923-7DFE-244E-126C70629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27" r="14671"/>
          <a:stretch/>
        </p:blipFill>
        <p:spPr>
          <a:xfrm>
            <a:off x="797469" y="1770309"/>
            <a:ext cx="4481265" cy="100849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243789-4BC6-F76B-6456-369E0FC2F021}"/>
              </a:ext>
            </a:extLst>
          </p:cNvPr>
          <p:cNvSpPr txBox="1"/>
          <p:nvPr/>
        </p:nvSpPr>
        <p:spPr>
          <a:xfrm>
            <a:off x="930544" y="4949821"/>
            <a:ext cx="448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solidFill>
                  <a:srgbClr val="163470"/>
                </a:solidFill>
                <a:effectLst/>
              </a:rPr>
              <a:t>Ketenaanpak Eetstoornissen Informatie</a:t>
            </a:r>
          </a:p>
          <a:p>
            <a:pPr marL="285750" indent="-285750">
              <a:buFontTx/>
              <a:buChar char="-"/>
            </a:pPr>
            <a:r>
              <a:rPr lang="nl-NL" b="0" i="0" dirty="0">
                <a:solidFill>
                  <a:srgbClr val="163470"/>
                </a:solidFill>
                <a:effectLst/>
              </a:rPr>
              <a:t>Voor zorg- of jeugdhulpprofessional </a:t>
            </a:r>
          </a:p>
          <a:p>
            <a:pPr marL="285750" indent="-285750">
              <a:buFontTx/>
              <a:buChar char="-"/>
            </a:pPr>
            <a:r>
              <a:rPr lang="nl-NL" b="0" i="0" dirty="0">
                <a:solidFill>
                  <a:srgbClr val="163470"/>
                </a:solidFill>
                <a:effectLst/>
              </a:rPr>
              <a:t>Direct praten met een expert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163470"/>
                </a:solidFill>
              </a:rPr>
              <a:t>Casuïstiek bespreken, klankborden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18D96BB1-EF2A-5FC1-B6B8-76712F241DB8}"/>
              </a:ext>
            </a:extLst>
          </p:cNvPr>
          <p:cNvSpPr/>
          <p:nvPr/>
        </p:nvSpPr>
        <p:spPr>
          <a:xfrm>
            <a:off x="6384960" y="1760914"/>
            <a:ext cx="5328199" cy="4389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400022-7AB6-5079-D2D5-3496A3D6F2B0}"/>
              </a:ext>
            </a:extLst>
          </p:cNvPr>
          <p:cNvSpPr txBox="1"/>
          <p:nvPr/>
        </p:nvSpPr>
        <p:spPr>
          <a:xfrm>
            <a:off x="6803443" y="2062706"/>
            <a:ext cx="46889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163470"/>
                </a:solidFill>
              </a:rPr>
              <a:t>Naast K-</a:t>
            </a:r>
            <a:r>
              <a:rPr lang="nl-NL" sz="2400" b="1" dirty="0" err="1">
                <a:solidFill>
                  <a:srgbClr val="163470"/>
                </a:solidFill>
              </a:rPr>
              <a:t>EETi</a:t>
            </a:r>
            <a:r>
              <a:rPr lang="nl-NL" sz="2400" b="1" dirty="0">
                <a:solidFill>
                  <a:srgbClr val="163470"/>
                </a:solidFill>
              </a:rPr>
              <a:t> 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Check EetstoornissenNetwerk.nl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63470"/>
                </a:solidFill>
              </a:rPr>
              <a:t>Voor consultatie aanbod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63470"/>
                </a:solidFill>
              </a:rPr>
              <a:t>Voor netwerk in de jeugdregio</a:t>
            </a:r>
            <a:endParaRPr lang="nl-NL" sz="2400" b="1" dirty="0">
              <a:solidFill>
                <a:srgbClr val="1634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Check de </a:t>
            </a:r>
            <a:r>
              <a:rPr lang="nl-NL" sz="2400" b="1" dirty="0" err="1">
                <a:solidFill>
                  <a:srgbClr val="163470"/>
                </a:solidFill>
              </a:rPr>
              <a:t>Verwijzerskaart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  <a:r>
              <a:rPr lang="nl-NL" sz="2400" dirty="0">
                <a:solidFill>
                  <a:srgbClr val="163470"/>
                </a:solidFill>
              </a:rPr>
              <a:t>voor het spreekuur van de SGGZ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Raadplegen </a:t>
            </a:r>
            <a:r>
              <a:rPr lang="nl-NL" sz="2400" b="1" dirty="0" err="1">
                <a:solidFill>
                  <a:srgbClr val="163470"/>
                </a:solidFill>
              </a:rPr>
              <a:t>RETs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  <a:r>
              <a:rPr lang="nl-NL" sz="2400" dirty="0">
                <a:solidFill>
                  <a:srgbClr val="163470"/>
                </a:solidFill>
              </a:rPr>
              <a:t>regionale expertise netwerken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Vragen? </a:t>
            </a:r>
            <a:r>
              <a:rPr lang="nl-NL" sz="2400" dirty="0">
                <a:solidFill>
                  <a:srgbClr val="163470"/>
                </a:solidFill>
              </a:rPr>
              <a:t>Mail de procesleider: info@patriciabos.nl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4C41B7E-61E8-BCB7-734C-70BBC7492007}"/>
              </a:ext>
            </a:extLst>
          </p:cNvPr>
          <p:cNvSpPr/>
          <p:nvPr/>
        </p:nvSpPr>
        <p:spPr>
          <a:xfrm>
            <a:off x="4735218" y="2236036"/>
            <a:ext cx="1847498" cy="1674738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163470"/>
                </a:solidFill>
              </a:rPr>
              <a:t>K-</a:t>
            </a:r>
            <a:r>
              <a:rPr lang="nl-NL" sz="2400" b="1" dirty="0" err="1">
                <a:solidFill>
                  <a:srgbClr val="163470"/>
                </a:solidFill>
              </a:rPr>
              <a:t>EETi</a:t>
            </a:r>
            <a:endParaRPr lang="nl-NL" sz="2400" b="1" dirty="0">
              <a:solidFill>
                <a:srgbClr val="1634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2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CC571084-0C0E-D051-9FDE-2FDD0D6B518D}"/>
              </a:ext>
            </a:extLst>
          </p:cNvPr>
          <p:cNvSpPr/>
          <p:nvPr/>
        </p:nvSpPr>
        <p:spPr>
          <a:xfrm>
            <a:off x="2563964" y="1888048"/>
            <a:ext cx="6676289" cy="2436316"/>
          </a:xfrm>
          <a:prstGeom prst="rect">
            <a:avLst/>
          </a:prstGeom>
          <a:solidFill>
            <a:srgbClr val="C7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AF33CC-BDDB-57EF-D150-6B26D1F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423" y="570205"/>
            <a:ext cx="4727173" cy="858594"/>
          </a:xfrm>
          <a:solidFill>
            <a:srgbClr val="C7E8EC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nl-NL" sz="2800" b="1" dirty="0">
                <a:solidFill>
                  <a:srgbClr val="014F44"/>
                </a:solidFill>
                <a:latin typeface="Aptos" panose="020B0004020202020204" pitchFamily="34" charset="0"/>
              </a:rPr>
              <a:t>Consultatie eetstoornis</a:t>
            </a:r>
            <a:br>
              <a:rPr lang="nl-NL" sz="2800" b="1" dirty="0">
                <a:solidFill>
                  <a:srgbClr val="014F44"/>
                </a:solidFill>
                <a:latin typeface="Aptos" panose="020B0004020202020204" pitchFamily="34" charset="0"/>
              </a:rPr>
            </a:br>
            <a:r>
              <a:rPr lang="nl-NL" sz="2800" b="1" dirty="0">
                <a:solidFill>
                  <a:srgbClr val="014F44"/>
                </a:solidFill>
                <a:latin typeface="Aptos" panose="020B0004020202020204" pitchFamily="34" charset="0"/>
              </a:rPr>
              <a:t>voor het </a:t>
            </a:r>
            <a:r>
              <a:rPr lang="nl-NL" sz="2800" b="1" dirty="0" err="1">
                <a:solidFill>
                  <a:srgbClr val="014F44"/>
                </a:solidFill>
                <a:latin typeface="Aptos" panose="020B0004020202020204" pitchFamily="34" charset="0"/>
              </a:rPr>
              <a:t>voorveld</a:t>
            </a:r>
            <a:endParaRPr lang="nl-NL" sz="2800" dirty="0">
              <a:solidFill>
                <a:srgbClr val="014F44"/>
              </a:solidFill>
              <a:latin typeface="Aptos" panose="020B0004020202020204" pitchFamily="34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F4020135-6A76-15C7-D424-7EAF942B057C}"/>
              </a:ext>
            </a:extLst>
          </p:cNvPr>
          <p:cNvSpPr/>
          <p:nvPr/>
        </p:nvSpPr>
        <p:spPr>
          <a:xfrm>
            <a:off x="2563964" y="4513558"/>
            <a:ext cx="6676289" cy="716167"/>
          </a:xfrm>
          <a:prstGeom prst="rect">
            <a:avLst/>
          </a:prstGeom>
          <a:solidFill>
            <a:srgbClr val="C7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F999F857-2EE6-70A5-694A-E81004FB31C1}"/>
              </a:ext>
            </a:extLst>
          </p:cNvPr>
          <p:cNvSpPr/>
          <p:nvPr/>
        </p:nvSpPr>
        <p:spPr>
          <a:xfrm>
            <a:off x="2563960" y="4128375"/>
            <a:ext cx="6676289" cy="466755"/>
          </a:xfrm>
          <a:prstGeom prst="rect">
            <a:avLst/>
          </a:prstGeom>
          <a:solidFill>
            <a:srgbClr val="02A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F578E0F-8CB0-1934-C960-8417DBA1C88B}"/>
              </a:ext>
            </a:extLst>
          </p:cNvPr>
          <p:cNvSpPr/>
          <p:nvPr/>
        </p:nvSpPr>
        <p:spPr>
          <a:xfrm>
            <a:off x="2563964" y="1502380"/>
            <a:ext cx="6676289" cy="414238"/>
          </a:xfrm>
          <a:prstGeom prst="rect">
            <a:avLst/>
          </a:prstGeom>
          <a:solidFill>
            <a:srgbClr val="02A7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549690-1010-54EF-CCEE-2D1BF3E6B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29027" y="4164095"/>
            <a:ext cx="6691980" cy="379716"/>
          </a:xfrm>
          <a:noFill/>
        </p:spPr>
        <p:txBody>
          <a:bodyPr>
            <a:normAutofit fontScale="92500" lnSpcReduction="20000"/>
          </a:bodyPr>
          <a:lstStyle/>
          <a:p>
            <a:pPr algn="ctr"/>
            <a:r>
              <a:rPr lang="nl-NL" sz="20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Hoe vraag ik consultatie aan?</a:t>
            </a:r>
            <a:endParaRPr lang="nl-NL" sz="2000" kern="100" dirty="0">
              <a:solidFill>
                <a:srgbClr val="014F44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F5E2B1A-BF0C-3566-7DA3-B8C1BA324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73300" y="4695018"/>
            <a:ext cx="5169744" cy="483511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2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Stuur een mail naar </a:t>
            </a:r>
            <a:r>
              <a:rPr lang="nl-NL" sz="12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info@patriciabos.nl</a:t>
            </a:r>
            <a:r>
              <a:rPr lang="nl-NL" sz="12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met verzoek voor consultatie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2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Streven is om binnen 1 a 2 weken consultatie te plannen</a:t>
            </a:r>
            <a:endParaRPr lang="nl-NL" sz="1200" kern="100" dirty="0">
              <a:solidFill>
                <a:srgbClr val="014F44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0395F5C0-20E3-1594-9387-79E4CC80A980}"/>
              </a:ext>
            </a:extLst>
          </p:cNvPr>
          <p:cNvGrpSpPr/>
          <p:nvPr/>
        </p:nvGrpSpPr>
        <p:grpSpPr>
          <a:xfrm>
            <a:off x="7673303" y="535761"/>
            <a:ext cx="1315452" cy="914190"/>
            <a:chOff x="7785490" y="960132"/>
            <a:chExt cx="1286494" cy="884640"/>
          </a:xfrm>
        </p:grpSpPr>
        <p:pic>
          <p:nvPicPr>
            <p:cNvPr id="13" name="Google Shape;92;p13">
              <a:extLst>
                <a:ext uri="{FF2B5EF4-FFF2-40B4-BE49-F238E27FC236}">
                  <a16:creationId xmlns:a16="http://schemas.microsoft.com/office/drawing/2014/main" id="{447DDABF-260F-35B4-1283-D32F2ACBE45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85490" y="1105188"/>
              <a:ext cx="1286494" cy="739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Afbeelding 13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E6E01708-D8C5-42BC-9F81-C1ED6D9ED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03769">
              <a:off x="8023160" y="960132"/>
              <a:ext cx="518530" cy="29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F76276-0470-D2B8-42C8-2222E59B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960" y="1558303"/>
            <a:ext cx="6644209" cy="329745"/>
          </a:xfrm>
          <a:noFill/>
        </p:spPr>
        <p:txBody>
          <a:bodyPr>
            <a:normAutofit fontScale="92500" lnSpcReduction="20000"/>
          </a:bodyPr>
          <a:lstStyle/>
          <a:p>
            <a:pPr algn="ctr"/>
            <a:r>
              <a:rPr lang="nl-NL" sz="20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Specifiek bij eetstoornissen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03AF31-E0D8-C9A5-AEB1-D18E82980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364" y="2054658"/>
            <a:ext cx="6150735" cy="863197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nl-NL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nl-N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5734408-45E1-E3CF-8D33-9D06457FE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960" y="5288902"/>
            <a:ext cx="1706245" cy="1082040"/>
          </a:xfrm>
          <a:prstGeom prst="rect">
            <a:avLst/>
          </a:prstGeom>
          <a:effectLst/>
        </p:spPr>
      </p:pic>
      <p:pic>
        <p:nvPicPr>
          <p:cNvPr id="9" name="Afbeelding 8" descr="Afbeelding met Lettertype, Graphics, ontwerp, tekst&#10;&#10;Door AI gegenereerde inhoud is mogelijk onjuist.">
            <a:extLst>
              <a:ext uri="{FF2B5EF4-FFF2-40B4-BE49-F238E27FC236}">
                <a16:creationId xmlns:a16="http://schemas.microsoft.com/office/drawing/2014/main" id="{9FF901BE-A37D-06D7-F267-D1AC8664E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75" y="5285092"/>
            <a:ext cx="1127760" cy="1098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86AB30E-BAC0-B6BC-8A7A-787CF4307B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9202" b="4456"/>
          <a:stretch>
            <a:fillRect/>
          </a:stretch>
        </p:blipFill>
        <p:spPr>
          <a:xfrm>
            <a:off x="7106452" y="5281921"/>
            <a:ext cx="2101717" cy="1080770"/>
          </a:xfrm>
          <a:prstGeom prst="rect">
            <a:avLst/>
          </a:prstGeom>
          <a:ln>
            <a:noFill/>
          </a:ln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52610858-2B4F-28A9-278B-C12DFD2D8E41}"/>
              </a:ext>
            </a:extLst>
          </p:cNvPr>
          <p:cNvSpPr/>
          <p:nvPr/>
        </p:nvSpPr>
        <p:spPr>
          <a:xfrm>
            <a:off x="5542547" y="5285092"/>
            <a:ext cx="1499937" cy="1080770"/>
          </a:xfrm>
          <a:prstGeom prst="rect">
            <a:avLst/>
          </a:prstGeom>
          <a:solidFill>
            <a:srgbClr val="EBBAC3"/>
          </a:solidFill>
          <a:ln>
            <a:solidFill>
              <a:srgbClr val="EBBA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D19D63F-2397-9210-E305-9F8C046A9544}"/>
              </a:ext>
            </a:extLst>
          </p:cNvPr>
          <p:cNvSpPr txBox="1"/>
          <p:nvPr/>
        </p:nvSpPr>
        <p:spPr>
          <a:xfrm>
            <a:off x="5539403" y="5345671"/>
            <a:ext cx="1502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600" b="1" dirty="0">
                <a:solidFill>
                  <a:srgbClr val="497B63"/>
                </a:solidFill>
              </a:rPr>
              <a:t>Webinar</a:t>
            </a:r>
            <a:r>
              <a:rPr lang="nl-NL" sz="1600" dirty="0">
                <a:solidFill>
                  <a:srgbClr val="497B63"/>
                </a:solidFill>
              </a:rPr>
              <a:t> </a:t>
            </a:r>
            <a:r>
              <a:rPr lang="nl-NL" sz="1600" b="1" dirty="0">
                <a:solidFill>
                  <a:srgbClr val="497B63"/>
                </a:solidFill>
              </a:rPr>
              <a:t>eetstoornissen</a:t>
            </a:r>
            <a:r>
              <a:rPr lang="nl-NL" sz="1600" dirty="0">
                <a:solidFill>
                  <a:srgbClr val="497B63"/>
                </a:solidFill>
              </a:rPr>
              <a:t> </a:t>
            </a:r>
            <a:r>
              <a:rPr lang="nl-NL" sz="1400" dirty="0">
                <a:solidFill>
                  <a:srgbClr val="497B63"/>
                </a:solidFill>
              </a:rPr>
              <a:t>voor</a:t>
            </a:r>
            <a:r>
              <a:rPr lang="nl-NL" sz="1600" dirty="0">
                <a:solidFill>
                  <a:srgbClr val="497B63"/>
                </a:solidFill>
              </a:rPr>
              <a:t> </a:t>
            </a:r>
            <a:r>
              <a:rPr lang="nl-NL" sz="1600" dirty="0">
                <a:solidFill>
                  <a:srgbClr val="02A78E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huisartsen</a:t>
            </a:r>
            <a:endParaRPr lang="nl-NL" sz="1600" dirty="0">
              <a:solidFill>
                <a:srgbClr val="02A78E"/>
              </a:solidFill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AB42C8D8-1E2C-2680-7232-6097A68E801A}"/>
              </a:ext>
            </a:extLst>
          </p:cNvPr>
          <p:cNvSpPr/>
          <p:nvPr/>
        </p:nvSpPr>
        <p:spPr>
          <a:xfrm>
            <a:off x="2486526" y="385011"/>
            <a:ext cx="6841958" cy="6087978"/>
          </a:xfrm>
          <a:prstGeom prst="rect">
            <a:avLst/>
          </a:prstGeom>
          <a:noFill/>
          <a:ln w="76200">
            <a:solidFill>
              <a:srgbClr val="00A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31F1BCF-420F-77DB-62FB-3D7BE36F3A8B}"/>
              </a:ext>
            </a:extLst>
          </p:cNvPr>
          <p:cNvSpPr txBox="1"/>
          <p:nvPr/>
        </p:nvSpPr>
        <p:spPr>
          <a:xfrm>
            <a:off x="2722246" y="2119603"/>
            <a:ext cx="636560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Wachten op hulp voor iemand met een eetstoornis is een no go. Daarom denkt en helpt het K-EET netwerk in Limburg en Oost-Brabant mee over wat NU al WEL kan worden opgepakt. Denk daarbij aan </a:t>
            </a:r>
            <a:r>
              <a:rPr lang="nl-NL" sz="1300" kern="100" dirty="0" err="1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psycho</a:t>
            </a:r>
            <a:r>
              <a:rPr lang="nl-NL" sz="13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educatie, ondersteuning door een gespecialiseerde diëtist of ervaringsdeskundige. En er is meer mogelijk.</a:t>
            </a:r>
            <a:endParaRPr lang="nl-NL" sz="1300" dirty="0">
              <a:solidFill>
                <a:srgbClr val="014F44"/>
              </a:solidFill>
              <a:latin typeface="Aptos" panose="020B0004020202020204" pitchFamily="34" charset="0"/>
            </a:endParaRPr>
          </a:p>
          <a:p>
            <a:endParaRPr lang="nl-NL" sz="1300" kern="100" dirty="0">
              <a:solidFill>
                <a:srgbClr val="014F44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l-NL" sz="1300" kern="100" dirty="0" err="1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Zorg-en</a:t>
            </a:r>
            <a:r>
              <a:rPr lang="nl-NL" sz="13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jeugdhulpprofessionals kunnen dagelijks tussen 12-13 uur terecht bij de K-</a:t>
            </a:r>
            <a:r>
              <a:rPr lang="nl-NL" sz="1300" kern="100" dirty="0" err="1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EETi</a:t>
            </a:r>
            <a:r>
              <a:rPr lang="nl-NL" sz="1300" kern="100" dirty="0">
                <a:solidFill>
                  <a:srgbClr val="014F44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hulplijn, 085 760 3375. Daarnaast zijn er in de jeugdregio’s van Limburg en Oost-Brabant gespecialiseerde behandelaren die met de HUISARTS en de POH mee kunnen denken bij wat er ondanks de wachtlijst nu al wel kan worden geboden.</a:t>
            </a:r>
          </a:p>
        </p:txBody>
      </p:sp>
    </p:spTree>
    <p:extLst>
      <p:ext uri="{BB962C8B-B14F-4D97-AF65-F5344CB8AC3E}">
        <p14:creationId xmlns:p14="http://schemas.microsoft.com/office/powerpoint/2010/main" val="365120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2A6CEF5-92AF-9242-BCF5-60D6B44A5E3D}"/>
              </a:ext>
            </a:extLst>
          </p:cNvPr>
          <p:cNvSpPr/>
          <p:nvPr/>
        </p:nvSpPr>
        <p:spPr>
          <a:xfrm>
            <a:off x="0" y="7334"/>
            <a:ext cx="12192000" cy="1281243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05319B-CD90-ABC8-C5A4-9AB4E495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55" y="73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1" dirty="0" err="1">
                <a:solidFill>
                  <a:schemeClr val="bg1"/>
                </a:solidFill>
              </a:rPr>
              <a:t>Verwijzerskaart</a:t>
            </a:r>
            <a:r>
              <a:rPr lang="nl-NL" sz="4800" b="1" dirty="0">
                <a:solidFill>
                  <a:schemeClr val="bg1"/>
                </a:solidFill>
              </a:rPr>
              <a:t> </a:t>
            </a:r>
            <a:r>
              <a:rPr lang="nl-NL" sz="4000" b="1" i="1" dirty="0">
                <a:solidFill>
                  <a:schemeClr val="bg1"/>
                </a:solidFill>
              </a:rPr>
              <a:t>mét regionale </a:t>
            </a:r>
            <a:r>
              <a:rPr lang="nl-NL" b="1" i="1" dirty="0">
                <a:solidFill>
                  <a:schemeClr val="bg1"/>
                </a:solidFill>
              </a:rPr>
              <a:t>contacten</a:t>
            </a:r>
            <a:endParaRPr lang="nl-NL" sz="4800" b="1" i="1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22F74C-6567-3723-7B12-0411C0E0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3882"/>
            <a:ext cx="9164777" cy="383254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124ABE8-8942-768A-B172-39BDB900B44F}"/>
              </a:ext>
            </a:extLst>
          </p:cNvPr>
          <p:cNvSpPr txBox="1">
            <a:spLocks/>
          </p:cNvSpPr>
          <p:nvPr/>
        </p:nvSpPr>
        <p:spPr>
          <a:xfrm>
            <a:off x="2034823" y="6087410"/>
            <a:ext cx="10515600" cy="39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sz="1400" dirty="0">
                <a:solidFill>
                  <a:srgbClr val="163470"/>
                </a:solidFill>
              </a:rPr>
            </a:br>
            <a:r>
              <a:rPr lang="nl-NL" sz="1400" dirty="0">
                <a:solidFill>
                  <a:srgbClr val="163470"/>
                </a:solidFill>
              </a:rPr>
              <a:t>Bijlage te downloaden via EetstoornissenNetwerk.nl of op te vragen bij procesleider in jouw regio, Limburg Oost-Brabant via </a:t>
            </a:r>
            <a:r>
              <a:rPr lang="nl-NL" sz="1400" dirty="0">
                <a:solidFill>
                  <a:srgbClr val="1634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info@patriciabos.nl</a:t>
            </a:r>
            <a:endParaRPr lang="nl-NL" sz="1400" i="1" dirty="0">
              <a:solidFill>
                <a:srgbClr val="1634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6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EE2B923-2C6F-9AE9-4D98-A7084A2F26A6}"/>
              </a:ext>
            </a:extLst>
          </p:cNvPr>
          <p:cNvSpPr/>
          <p:nvPr/>
        </p:nvSpPr>
        <p:spPr>
          <a:xfrm>
            <a:off x="0" y="0"/>
            <a:ext cx="12192000" cy="1655602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928A8E-DAF1-2BDE-6615-B3CB4E06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92" y="321583"/>
            <a:ext cx="5848927" cy="1010485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Webinar voor </a:t>
            </a:r>
            <a:r>
              <a:rPr lang="nl-NL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huisartsen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" name="Google Shape;312;p43">
            <a:extLst>
              <a:ext uri="{FF2B5EF4-FFF2-40B4-BE49-F238E27FC236}">
                <a16:creationId xmlns:a16="http://schemas.microsoft.com/office/drawing/2014/main" id="{6AF07851-A730-F0F1-88E6-44B5DBF6D631}"/>
              </a:ext>
            </a:extLst>
          </p:cNvPr>
          <p:cNvSpPr txBox="1">
            <a:spLocks/>
          </p:cNvSpPr>
          <p:nvPr/>
        </p:nvSpPr>
        <p:spPr>
          <a:xfrm>
            <a:off x="6371269" y="1098239"/>
            <a:ext cx="3800020" cy="5628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b="1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https://www.youtube.com/watch?v=v7-9ZyCwA2Y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E070006C-7A56-A6A6-B04C-5D72FF92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53" y="1957951"/>
            <a:ext cx="8101965" cy="45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4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7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9;p41">
            <a:extLst>
              <a:ext uri="{FF2B5EF4-FFF2-40B4-BE49-F238E27FC236}">
                <a16:creationId xmlns:a16="http://schemas.microsoft.com/office/drawing/2014/main" id="{828DE58E-0149-F19E-D0AB-4B55094D88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5220" y="343306"/>
            <a:ext cx="5061284" cy="624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98;p41">
            <a:extLst>
              <a:ext uri="{FF2B5EF4-FFF2-40B4-BE49-F238E27FC236}">
                <a16:creationId xmlns:a16="http://schemas.microsoft.com/office/drawing/2014/main" id="{24548863-DEBC-6FF3-D4A9-8B6441806E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799" y="343307"/>
            <a:ext cx="5061284" cy="6241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85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F6AB8EF-B3BE-2D99-B5E2-F643BC6B9E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6837"/>
          <a:stretch>
            <a:fillRect/>
          </a:stretch>
        </p:blipFill>
        <p:spPr>
          <a:xfrm>
            <a:off x="1375316" y="93541"/>
            <a:ext cx="8823762" cy="667091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598E4AD-685D-7C8E-D592-D5009DBA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709"/>
          <a:stretch>
            <a:fillRect/>
          </a:stretch>
        </p:blipFill>
        <p:spPr>
          <a:xfrm>
            <a:off x="5435218" y="3294183"/>
            <a:ext cx="4585662" cy="24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3696B-C254-A850-F689-34A24C15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2C62F0-622D-7AFD-117A-ABCEE77EC6E6}"/>
              </a:ext>
            </a:extLst>
          </p:cNvPr>
          <p:cNvSpPr/>
          <p:nvPr/>
        </p:nvSpPr>
        <p:spPr>
          <a:xfrm>
            <a:off x="0" y="0"/>
            <a:ext cx="12192000" cy="1715911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D0E49C-B7D0-23E8-61FB-C6CA7FDDAA13}"/>
              </a:ext>
            </a:extLst>
          </p:cNvPr>
          <p:cNvSpPr txBox="1">
            <a:spLocks/>
          </p:cNvSpPr>
          <p:nvPr/>
        </p:nvSpPr>
        <p:spPr>
          <a:xfrm>
            <a:off x="0" y="266402"/>
            <a:ext cx="12192000" cy="954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bg1"/>
                </a:solidFill>
              </a:rPr>
              <a:t>Speciale aandacht voor </a:t>
            </a:r>
            <a:r>
              <a:rPr lang="nl-NL" sz="4800" b="1" dirty="0" err="1">
                <a:solidFill>
                  <a:schemeClr val="bg1"/>
                </a:solidFill>
              </a:rPr>
              <a:t>psycho</a:t>
            </a:r>
            <a:r>
              <a:rPr lang="nl-NL" sz="4800" b="1" dirty="0">
                <a:solidFill>
                  <a:schemeClr val="bg1"/>
                </a:solidFill>
              </a:rPr>
              <a:t> educatie 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C329CD-46EB-4209-C08C-CD29A0644908}"/>
              </a:ext>
            </a:extLst>
          </p:cNvPr>
          <p:cNvSpPr txBox="1"/>
          <p:nvPr/>
        </p:nvSpPr>
        <p:spPr>
          <a:xfrm>
            <a:off x="1180444" y="2314965"/>
            <a:ext cx="6970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Leer de cliënt en dienst naasten PER DIRECT: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Waarom </a:t>
            </a:r>
            <a:r>
              <a:rPr lang="nl-NL" sz="2800" dirty="0" err="1">
                <a:solidFill>
                  <a:srgbClr val="002060"/>
                </a:solidFill>
              </a:rPr>
              <a:t>psycho</a:t>
            </a:r>
            <a:r>
              <a:rPr lang="nl-NL" sz="2800" dirty="0">
                <a:solidFill>
                  <a:srgbClr val="002060"/>
                </a:solidFill>
              </a:rPr>
              <a:t> educatie zo belangrijk is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Hoe een eetstoornis werkt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Hoe het beste om te gaan met de eetstoornis in deze situatie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Welk ruime aanbod voor </a:t>
            </a:r>
            <a:r>
              <a:rPr lang="nl-NL" sz="2800" dirty="0" err="1">
                <a:solidFill>
                  <a:srgbClr val="002060"/>
                </a:solidFill>
              </a:rPr>
              <a:t>psycho</a:t>
            </a:r>
            <a:r>
              <a:rPr lang="nl-NL" sz="2800" dirty="0">
                <a:solidFill>
                  <a:srgbClr val="002060"/>
                </a:solidFill>
              </a:rPr>
              <a:t> educatie beschikbaar is</a:t>
            </a:r>
          </a:p>
          <a:p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53175D8-4D35-503A-14A8-85249B43CE59}"/>
              </a:ext>
            </a:extLst>
          </p:cNvPr>
          <p:cNvSpPr/>
          <p:nvPr/>
        </p:nvSpPr>
        <p:spPr>
          <a:xfrm>
            <a:off x="8150469" y="3226777"/>
            <a:ext cx="2922882" cy="2521657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163470"/>
                </a:solidFill>
              </a:rPr>
              <a:t>Check de </a:t>
            </a:r>
            <a:r>
              <a:rPr lang="nl-NL" sz="2400" b="1" dirty="0" err="1">
                <a:solidFill>
                  <a:srgbClr val="163470"/>
                </a:solidFill>
              </a:rPr>
              <a:t>powerpoint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  <a:r>
              <a:rPr lang="nl-NL" sz="2400" b="1" dirty="0" err="1">
                <a:solidFill>
                  <a:srgbClr val="163470"/>
                </a:solidFill>
              </a:rPr>
              <a:t>Psycho</a:t>
            </a:r>
            <a:r>
              <a:rPr lang="nl-NL" sz="2400" b="1" dirty="0">
                <a:solidFill>
                  <a:srgbClr val="163470"/>
                </a:solidFill>
              </a:rPr>
              <a:t> Educatie</a:t>
            </a:r>
          </a:p>
        </p:txBody>
      </p:sp>
    </p:spTree>
    <p:extLst>
      <p:ext uri="{BB962C8B-B14F-4D97-AF65-F5344CB8AC3E}">
        <p14:creationId xmlns:p14="http://schemas.microsoft.com/office/powerpoint/2010/main" val="222052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E55E2DF-EABF-30D1-62FB-457237125DAB}"/>
              </a:ext>
            </a:extLst>
          </p:cNvPr>
          <p:cNvSpPr/>
          <p:nvPr/>
        </p:nvSpPr>
        <p:spPr>
          <a:xfrm>
            <a:off x="0" y="0"/>
            <a:ext cx="12192000" cy="1159089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3F4276C-8145-9308-0E92-0EE3ED90C3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5430" y="993283"/>
            <a:ext cx="471913" cy="4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BC4533B-A5D2-9B98-FBB4-6E3E4BD54D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7830" y="1145683"/>
            <a:ext cx="471913" cy="4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90A2097-021E-DD80-C83E-B50A1B671B1D}"/>
              </a:ext>
            </a:extLst>
          </p:cNvPr>
          <p:cNvSpPr txBox="1">
            <a:spLocks/>
          </p:cNvSpPr>
          <p:nvPr/>
        </p:nvSpPr>
        <p:spPr>
          <a:xfrm>
            <a:off x="3120352" y="326476"/>
            <a:ext cx="5951296" cy="6527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1"/>
                </a:solidFill>
              </a:rPr>
              <a:t>Contact in mijn regio?</a:t>
            </a:r>
          </a:p>
        </p:txBody>
      </p:sp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775A4ACF-8EBA-BBC5-A295-B37E0A743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09355"/>
              </p:ext>
            </p:extLst>
          </p:nvPr>
        </p:nvGraphicFramePr>
        <p:xfrm>
          <a:off x="469332" y="1479258"/>
          <a:ext cx="11253335" cy="4917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713">
                  <a:extLst>
                    <a:ext uri="{9D8B030D-6E8A-4147-A177-3AD203B41FA5}">
                      <a16:colId xmlns:a16="http://schemas.microsoft.com/office/drawing/2014/main" val="3562967832"/>
                    </a:ext>
                  </a:extLst>
                </a:gridCol>
                <a:gridCol w="4277723">
                  <a:extLst>
                    <a:ext uri="{9D8B030D-6E8A-4147-A177-3AD203B41FA5}">
                      <a16:colId xmlns:a16="http://schemas.microsoft.com/office/drawing/2014/main" val="4281031934"/>
                    </a:ext>
                  </a:extLst>
                </a:gridCol>
                <a:gridCol w="4757899">
                  <a:extLst>
                    <a:ext uri="{9D8B030D-6E8A-4147-A177-3AD203B41FA5}">
                      <a16:colId xmlns:a16="http://schemas.microsoft.com/office/drawing/2014/main" val="1390872827"/>
                    </a:ext>
                  </a:extLst>
                </a:gridCol>
              </a:tblGrid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3200" b="1" dirty="0">
                          <a:solidFill>
                            <a:srgbClr val="1634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Jeugdregio</a:t>
                      </a:r>
                    </a:p>
                  </a:txBody>
                  <a:tcPr marL="44450" marR="44450" marT="0" marB="0">
                    <a:solidFill>
                      <a:srgbClr val="F0A8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3200" b="1" dirty="0">
                          <a:solidFill>
                            <a:srgbClr val="1634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Organisatie</a:t>
                      </a:r>
                    </a:p>
                  </a:txBody>
                  <a:tcPr marL="44450" marR="44450" marT="0" marB="0">
                    <a:solidFill>
                      <a:srgbClr val="F0A8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3200" b="1" dirty="0">
                          <a:solidFill>
                            <a:srgbClr val="1634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Contactpersoon</a:t>
                      </a:r>
                    </a:p>
                  </a:txBody>
                  <a:tcPr marL="44450" marR="44450" marT="0" marB="0">
                    <a:solidFill>
                      <a:srgbClr val="F0A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51977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b="1" dirty="0">
                          <a:solidFill>
                            <a:srgbClr val="163470"/>
                          </a:solidFill>
                          <a:effectLst/>
                        </a:rPr>
                        <a:t>Limburg</a:t>
                      </a:r>
                      <a:endParaRPr lang="nl-NL" sz="3200" b="1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b="0" dirty="0">
                          <a:solidFill>
                            <a:srgbClr val="163470"/>
                          </a:solidFill>
                          <a:effectLst/>
                        </a:rPr>
                        <a:t>Mijn eetstoornis en ik /</a:t>
                      </a:r>
                      <a:r>
                        <a:rPr lang="nl-NL" sz="2000" b="0" dirty="0" err="1">
                          <a:solidFill>
                            <a:srgbClr val="163470"/>
                          </a:solidFill>
                          <a:effectLst/>
                        </a:rPr>
                        <a:t>Levantogroep</a:t>
                      </a:r>
                      <a:endParaRPr lang="nl-NL" sz="3200" b="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b="0" dirty="0">
                          <a:solidFill>
                            <a:srgbClr val="163470"/>
                          </a:solidFill>
                          <a:effectLst/>
                        </a:rPr>
                        <a:t>Shannon Blezer </a:t>
                      </a:r>
                      <a:endParaRPr lang="nl-NL" sz="3200" b="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4391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Limburg 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Diëtistenpraktijk </a:t>
                      </a:r>
                      <a:r>
                        <a:rPr lang="nl-NL" sz="2000" dirty="0" err="1">
                          <a:solidFill>
                            <a:srgbClr val="163470"/>
                          </a:solidFill>
                          <a:effectLst/>
                        </a:rPr>
                        <a:t>Sjerty</a:t>
                      </a: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 Peeters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 err="1">
                          <a:solidFill>
                            <a:srgbClr val="163470"/>
                          </a:solidFill>
                          <a:effectLst/>
                        </a:rPr>
                        <a:t>Sjerty</a:t>
                      </a: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 Peeters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24187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Limburg Noord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Diëtist Eefje Smits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Eefje Smits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452498"/>
                  </a:ext>
                </a:extLst>
              </a:tr>
              <a:tr h="4123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Limburg Noord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Mutsaersstichting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Anke Timmermans / Bas Zegers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15124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Limburg Midden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 err="1">
                          <a:solidFill>
                            <a:srgbClr val="163470"/>
                          </a:solidFill>
                          <a:effectLst/>
                        </a:rPr>
                        <a:t>Mutsearsstichting</a:t>
                      </a: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 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Miriam van Seters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07562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>
                          <a:solidFill>
                            <a:srgbClr val="163470"/>
                          </a:solidFill>
                          <a:effectLst/>
                        </a:rPr>
                        <a:t>Limburg Zuid</a:t>
                      </a:r>
                      <a:endParaRPr lang="nl-NL" sz="320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MUMC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Anouk Geilen / Birgit </a:t>
                      </a:r>
                      <a:r>
                        <a:rPr lang="nl-NL" sz="2000" dirty="0" err="1">
                          <a:solidFill>
                            <a:srgbClr val="163470"/>
                          </a:solidFill>
                          <a:effectLst/>
                        </a:rPr>
                        <a:t>Levelink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3229"/>
                  </a:ext>
                </a:extLst>
              </a:tr>
              <a:tr h="4123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Limburg Zuid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>
                          <a:solidFill>
                            <a:srgbClr val="163470"/>
                          </a:solidFill>
                          <a:effectLst/>
                        </a:rPr>
                        <a:t>Mondriaan</a:t>
                      </a:r>
                      <a:endParaRPr lang="nl-NL" sz="320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Eline Schepers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25912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Oost-Brabant 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GGZ Oost-Brabant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Margreet van den Berg / Marianne Gordijn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2203"/>
                  </a:ext>
                </a:extLst>
              </a:tr>
              <a:tr h="38043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Oost-Brabant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GGDBZO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Daisy van Dommelen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37847"/>
                  </a:ext>
                </a:extLst>
              </a:tr>
              <a:tr h="4123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Oost-Brabant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 err="1">
                          <a:solidFill>
                            <a:srgbClr val="163470"/>
                          </a:solidFill>
                          <a:effectLst/>
                        </a:rPr>
                        <a:t>GGzE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 err="1">
                          <a:solidFill>
                            <a:srgbClr val="1634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Nikky</a:t>
                      </a: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Claes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21978"/>
                  </a:ext>
                </a:extLst>
              </a:tr>
              <a:tr h="5301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 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K-EET Limburg Oost-Brabant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2000" dirty="0">
                          <a:solidFill>
                            <a:srgbClr val="163470"/>
                          </a:solidFill>
                          <a:effectLst/>
                        </a:rPr>
                        <a:t>Patricia Bos</a:t>
                      </a:r>
                      <a:endParaRPr lang="nl-NL" sz="3200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5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123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0ACBA-02A9-21E6-C1DB-A1A8A0E7C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67639BE-E40F-F571-4CBA-E4268682E7DE}"/>
              </a:ext>
            </a:extLst>
          </p:cNvPr>
          <p:cNvSpPr/>
          <p:nvPr/>
        </p:nvSpPr>
        <p:spPr>
          <a:xfrm>
            <a:off x="0" y="0"/>
            <a:ext cx="12192000" cy="1159089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D794BA82-E798-5AD9-42B6-65F895D48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5430" y="993283"/>
            <a:ext cx="471913" cy="4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945C0B8-4877-1262-ACE9-E19784F256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7830" y="1145683"/>
            <a:ext cx="471913" cy="4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C83AA6D-CDE4-43AA-6EF1-3A8309F0D6A0}"/>
              </a:ext>
            </a:extLst>
          </p:cNvPr>
          <p:cNvSpPr txBox="1">
            <a:spLocks/>
          </p:cNvSpPr>
          <p:nvPr/>
        </p:nvSpPr>
        <p:spPr>
          <a:xfrm>
            <a:off x="1937657" y="326476"/>
            <a:ext cx="8414657" cy="6527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>
                <a:solidFill>
                  <a:schemeClr val="bg1"/>
                </a:solidFill>
              </a:rPr>
              <a:t>Regionale Expertise Teams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3140D29-E5C7-9BD9-FB25-799133A80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51418"/>
              </p:ext>
            </p:extLst>
          </p:nvPr>
        </p:nvGraphicFramePr>
        <p:xfrm>
          <a:off x="972383" y="1784058"/>
          <a:ext cx="10247234" cy="3732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626">
                  <a:extLst>
                    <a:ext uri="{9D8B030D-6E8A-4147-A177-3AD203B41FA5}">
                      <a16:colId xmlns:a16="http://schemas.microsoft.com/office/drawing/2014/main" val="3815712881"/>
                    </a:ext>
                  </a:extLst>
                </a:gridCol>
                <a:gridCol w="3253154">
                  <a:extLst>
                    <a:ext uri="{9D8B030D-6E8A-4147-A177-3AD203B41FA5}">
                      <a16:colId xmlns:a16="http://schemas.microsoft.com/office/drawing/2014/main" val="4193470777"/>
                    </a:ext>
                  </a:extLst>
                </a:gridCol>
                <a:gridCol w="4510454">
                  <a:extLst>
                    <a:ext uri="{9D8B030D-6E8A-4147-A177-3AD203B41FA5}">
                      <a16:colId xmlns:a16="http://schemas.microsoft.com/office/drawing/2014/main" val="1924894021"/>
                    </a:ext>
                  </a:extLst>
                </a:gridCol>
              </a:tblGrid>
              <a:tr h="5872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Jeugdregio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0A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Contactpersoon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0A8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0A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773421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</a:rPr>
                        <a:t>Noord Limburg</a:t>
                      </a:r>
                      <a:endParaRPr lang="nl-NL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Marloes </a:t>
                      </a:r>
                      <a:r>
                        <a:rPr lang="nl-NL" sz="2000" dirty="0" err="1">
                          <a:solidFill>
                            <a:schemeClr val="tx1"/>
                          </a:solidFill>
                          <a:effectLst/>
                        </a:rPr>
                        <a:t>Wijhers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nl-NL" sz="20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m.wijhers@zvhnoord-limburg.nl;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268543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</a:rPr>
                        <a:t>Noord Limburg</a:t>
                      </a:r>
                      <a:endParaRPr lang="nl-NL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Desiree Schreurs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nl-NL" sz="20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d.schreurs@zvhnoord-limburg.nl;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302044"/>
                  </a:ext>
                </a:extLst>
              </a:tr>
              <a:tr h="3433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</a:rPr>
                        <a:t>Zuid Limburg</a:t>
                      </a:r>
                      <a:endParaRPr lang="nl-NL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Tamara </a:t>
                      </a:r>
                      <a:r>
                        <a:rPr lang="nl-NL" sz="2000" dirty="0" err="1">
                          <a:solidFill>
                            <a:schemeClr val="tx1"/>
                          </a:solidFill>
                          <a:effectLst/>
                        </a:rPr>
                        <a:t>Arets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nl-NL" sz="20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tamara.Arets@maastricht.nl;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470828"/>
                  </a:ext>
                </a:extLst>
              </a:tr>
              <a:tr h="44719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</a:rPr>
                        <a:t>Midden Limburg</a:t>
                      </a:r>
                      <a:endParaRPr lang="nl-NL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Angelique van </a:t>
                      </a:r>
                      <a:r>
                        <a:rPr lang="nl-NL" sz="2000" dirty="0" err="1">
                          <a:solidFill>
                            <a:schemeClr val="tx1"/>
                          </a:solidFill>
                          <a:effectLst/>
                        </a:rPr>
                        <a:t>Eerdewegh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nl-NL" sz="2000" u="sng" dirty="0">
                          <a:solidFill>
                            <a:schemeClr val="tx1"/>
                          </a:solidFill>
                          <a:effectLst/>
                        </a:rPr>
                        <a:t>angeliquevaneerdewegh@roermond.nl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210280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</a:rPr>
                        <a:t>Noord Oost Brabant</a:t>
                      </a:r>
                      <a:endParaRPr lang="nl-NL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dirty="0" err="1">
                          <a:solidFill>
                            <a:schemeClr val="tx1"/>
                          </a:solidFill>
                          <a:effectLst/>
                        </a:rPr>
                        <a:t>Nardie</a:t>
                      </a: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, Maxime en Céline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nl-NL" sz="20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expertteamJeugdzob@eindhoven.nl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189971"/>
                  </a:ext>
                </a:extLst>
              </a:tr>
              <a:tr h="41465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b="0" dirty="0">
                          <a:solidFill>
                            <a:schemeClr val="tx1"/>
                          </a:solidFill>
                          <a:effectLst/>
                        </a:rPr>
                        <a:t>Zuid Oost Brabant</a:t>
                      </a:r>
                      <a:endParaRPr lang="nl-NL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lang="nl-NL" sz="2000" dirty="0">
                          <a:solidFill>
                            <a:schemeClr val="tx1"/>
                          </a:solidFill>
                          <a:effectLst/>
                        </a:rPr>
                        <a:t>Annette </a:t>
                      </a:r>
                      <a:r>
                        <a:rPr lang="nl-NL" sz="2000" dirty="0" err="1">
                          <a:solidFill>
                            <a:schemeClr val="tx1"/>
                          </a:solidFill>
                          <a:effectLst/>
                        </a:rPr>
                        <a:t>Spierings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nl-NL" sz="20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meedenkteam@s-hertogenbosch.nl</a:t>
                      </a:r>
                      <a:endParaRPr lang="nl-NL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266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10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F8F14-2F87-F534-9A8D-831806D50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80418D4-E140-78BD-6117-551945C1C5A2}"/>
              </a:ext>
            </a:extLst>
          </p:cNvPr>
          <p:cNvSpPr/>
          <p:nvPr/>
        </p:nvSpPr>
        <p:spPr>
          <a:xfrm>
            <a:off x="0" y="-30980"/>
            <a:ext cx="12192000" cy="1566919"/>
          </a:xfrm>
          <a:prstGeom prst="rect">
            <a:avLst/>
          </a:prstGeom>
          <a:solidFill>
            <a:srgbClr val="B3D2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0185D22-E3B4-01C4-9F51-F0FB078AA4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209" y="3046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F8FA19A-8FBC-F530-5CC2-F1A260D42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9609" y="31991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9E3D55-9686-BD74-4756-B7C57C9D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73" y="1729200"/>
            <a:ext cx="2943225" cy="704850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E755C7B-67A6-AA22-2CD5-78ACFEBDA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595025"/>
              </p:ext>
            </p:extLst>
          </p:nvPr>
        </p:nvGraphicFramePr>
        <p:xfrm>
          <a:off x="1286932" y="2719643"/>
          <a:ext cx="9911647" cy="3408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177">
                  <a:extLst>
                    <a:ext uri="{9D8B030D-6E8A-4147-A177-3AD203B41FA5}">
                      <a16:colId xmlns:a16="http://schemas.microsoft.com/office/drawing/2014/main" val="1805550831"/>
                    </a:ext>
                  </a:extLst>
                </a:gridCol>
                <a:gridCol w="2848999">
                  <a:extLst>
                    <a:ext uri="{9D8B030D-6E8A-4147-A177-3AD203B41FA5}">
                      <a16:colId xmlns:a16="http://schemas.microsoft.com/office/drawing/2014/main" val="2544764099"/>
                    </a:ext>
                  </a:extLst>
                </a:gridCol>
                <a:gridCol w="3878471">
                  <a:extLst>
                    <a:ext uri="{9D8B030D-6E8A-4147-A177-3AD203B41FA5}">
                      <a16:colId xmlns:a16="http://schemas.microsoft.com/office/drawing/2014/main" val="4169647993"/>
                    </a:ext>
                  </a:extLst>
                </a:gridCol>
              </a:tblGrid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solidFill>
                            <a:srgbClr val="163470"/>
                          </a:solidFill>
                          <a:effectLst/>
                        </a:rPr>
                        <a:t>Regio</a:t>
                      </a:r>
                      <a:endParaRPr lang="nl-NL" sz="2000" b="1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solidFill>
                            <a:srgbClr val="163470"/>
                          </a:solidFill>
                          <a:effectLst/>
                        </a:rPr>
                        <a:t>Procesleiders </a:t>
                      </a:r>
                      <a:endParaRPr lang="nl-NL" sz="2000" b="1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solidFill>
                            <a:srgbClr val="163470"/>
                          </a:solidFill>
                          <a:effectLst/>
                        </a:rPr>
                        <a:t>Mailadres</a:t>
                      </a:r>
                      <a:endParaRPr lang="nl-NL" sz="2000" b="1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20080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Noord Nederland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Marca Geeraets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marcageeraets@bureaupeers.nl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48768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Gelderland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Wesley Hekhuizen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sng" strike="noStrike">
                          <a:solidFill>
                            <a:srgbClr val="163470"/>
                          </a:solidFill>
                          <a:effectLst/>
                          <a:hlinkClick r:id="rId4" tooltip="mailto:w.hekhuizen@prolis.nl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w.hekhuizen@prolis.nl</a:t>
                      </a:r>
                      <a:endParaRPr lang="nl-NL" sz="2000" b="0" i="0" u="sng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74632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Limburg Oost-Brabant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Patricia Bos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info@patriciabos.nl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47233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Noord-Holland 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Astrid Schipper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a.schipper@ggz-nhn.nl</a:t>
                      </a:r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12958"/>
                  </a:ext>
                </a:extLst>
              </a:tr>
              <a:tr h="40979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2000" u="none" strike="noStrike" dirty="0" err="1">
                          <a:solidFill>
                            <a:srgbClr val="163470"/>
                          </a:solidFill>
                          <a:effectLst/>
                        </a:rPr>
                        <a:t>Overrijsel</a:t>
                      </a:r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Esther </a:t>
                      </a:r>
                      <a:r>
                        <a:rPr lang="nl-NL" sz="2000" u="none" strike="noStrike" dirty="0" err="1">
                          <a:solidFill>
                            <a:srgbClr val="163470"/>
                          </a:solidFill>
                          <a:effectLst/>
                        </a:rPr>
                        <a:t>Roenhorst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e.roenhorst@enschede.nl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70909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Utrecht Flevoland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Clarine </a:t>
                      </a:r>
                      <a:r>
                        <a:rPr lang="nl-NL" sz="2000" u="none" strike="noStrike" dirty="0" err="1">
                          <a:solidFill>
                            <a:srgbClr val="163470"/>
                          </a:solidFill>
                          <a:effectLst/>
                        </a:rPr>
                        <a:t>Corstens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clarinecorstens@gmail.com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34902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Utrecht Flevoland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Patricia Bos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info@patriciabos.nl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13094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Westelijk Brabant Zeeland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Nadine Rozenberg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nadine@opendeuren.nl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15437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Zuid-Holland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Anita Jansen 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Anitajansen.ajap@gmail.com</a:t>
                      </a:r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92098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CF62A7CE-2CC9-1616-15DB-D6CAE696170C}"/>
              </a:ext>
            </a:extLst>
          </p:cNvPr>
          <p:cNvSpPr txBox="1"/>
          <p:nvPr/>
        </p:nvSpPr>
        <p:spPr>
          <a:xfrm>
            <a:off x="4367209" y="1719319"/>
            <a:ext cx="537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42 jeugdregio’s in 8 bovenregionale regio’s </a:t>
            </a:r>
          </a:p>
          <a:p>
            <a:r>
              <a:rPr lang="nl-NL" dirty="0"/>
              <a:t>In iedere regio tref je een K-EET netwerk aan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842B8FA-BA20-4D91-8500-5C6EEC4C1FDF}"/>
              </a:ext>
            </a:extLst>
          </p:cNvPr>
          <p:cNvSpPr txBox="1">
            <a:spLocks/>
          </p:cNvSpPr>
          <p:nvPr/>
        </p:nvSpPr>
        <p:spPr>
          <a:xfrm>
            <a:off x="861646" y="422403"/>
            <a:ext cx="10647485" cy="892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rgbClr val="163470"/>
                </a:solidFill>
              </a:rPr>
              <a:t>Contact buiten Limburg Oost-Brabant?</a:t>
            </a:r>
          </a:p>
        </p:txBody>
      </p:sp>
    </p:spTree>
    <p:extLst>
      <p:ext uri="{BB962C8B-B14F-4D97-AF65-F5344CB8AC3E}">
        <p14:creationId xmlns:p14="http://schemas.microsoft.com/office/powerpoint/2010/main" val="201675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E15D1A5C-67A4-8152-3F5F-382BE816F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048504E7-4A4C-FE53-C88D-5867EFE24E27}"/>
              </a:ext>
            </a:extLst>
          </p:cNvPr>
          <p:cNvSpPr/>
          <p:nvPr/>
        </p:nvSpPr>
        <p:spPr>
          <a:xfrm>
            <a:off x="-1" y="7334"/>
            <a:ext cx="6285875" cy="6850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146004-E7D6-94DE-E292-9482BE79CE82}"/>
              </a:ext>
            </a:extLst>
          </p:cNvPr>
          <p:cNvSpPr/>
          <p:nvPr/>
        </p:nvSpPr>
        <p:spPr>
          <a:xfrm>
            <a:off x="0" y="7334"/>
            <a:ext cx="12192000" cy="1545793"/>
          </a:xfrm>
          <a:prstGeom prst="rect">
            <a:avLst/>
          </a:prstGeom>
          <a:solidFill>
            <a:srgbClr val="B3D2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6C717A-EF55-4524-BDDF-8EA0D6408231}"/>
              </a:ext>
            </a:extLst>
          </p:cNvPr>
          <p:cNvSpPr txBox="1">
            <a:spLocks/>
          </p:cNvSpPr>
          <p:nvPr/>
        </p:nvSpPr>
        <p:spPr>
          <a:xfrm>
            <a:off x="1014678" y="439135"/>
            <a:ext cx="10162644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163470"/>
                </a:solidFill>
                <a:latin typeface="+mn-lt"/>
              </a:rPr>
              <a:t>Waarom </a:t>
            </a:r>
            <a:r>
              <a:rPr lang="nl-NL" sz="4800" b="1" i="1" dirty="0">
                <a:solidFill>
                  <a:srgbClr val="163470"/>
                </a:solidFill>
                <a:latin typeface="+mn-lt"/>
              </a:rPr>
              <a:t>Netwerkzorg Eetstoornissen?</a:t>
            </a:r>
            <a:endParaRPr lang="nl-NL" sz="4800" b="1" dirty="0">
              <a:solidFill>
                <a:srgbClr val="163470"/>
              </a:solidFill>
              <a:latin typeface="+mn-lt"/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9E839514-9B63-4DAA-82DB-BC94A6D8A59F}"/>
              </a:ext>
            </a:extLst>
          </p:cNvPr>
          <p:cNvSpPr/>
          <p:nvPr/>
        </p:nvSpPr>
        <p:spPr>
          <a:xfrm>
            <a:off x="337457" y="1906367"/>
            <a:ext cx="5584366" cy="46141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97DE44-A9C8-4FD7-C70C-7394A054EDF9}"/>
              </a:ext>
            </a:extLst>
          </p:cNvPr>
          <p:cNvSpPr txBox="1"/>
          <p:nvPr/>
        </p:nvSpPr>
        <p:spPr>
          <a:xfrm>
            <a:off x="667063" y="2356214"/>
            <a:ext cx="498125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163470"/>
                </a:solidFill>
              </a:rPr>
              <a:t>Kinderen en jongeren met een eetstoornis verdienen </a:t>
            </a:r>
            <a:r>
              <a:rPr lang="nl-NL" sz="2400" b="1" dirty="0">
                <a:solidFill>
                  <a:srgbClr val="163470"/>
                </a:solidFill>
              </a:rPr>
              <a:t>eerdere herkenning, beter begrip en effectievere behandeling</a:t>
            </a:r>
          </a:p>
          <a:p>
            <a:endParaRPr lang="nl-NL" sz="2400" b="1" dirty="0">
              <a:solidFill>
                <a:srgbClr val="163470"/>
              </a:solidFill>
            </a:endParaRPr>
          </a:p>
          <a:p>
            <a:r>
              <a:rPr lang="nl-NL" sz="2400" b="1" dirty="0">
                <a:solidFill>
                  <a:srgbClr val="163470"/>
                </a:solidFill>
              </a:rPr>
              <a:t>Vroegtijdig herkennen en behandelen </a:t>
            </a:r>
            <a:r>
              <a:rPr lang="nl-NL" sz="2400" dirty="0">
                <a:solidFill>
                  <a:srgbClr val="163470"/>
                </a:solidFill>
              </a:rPr>
              <a:t>leidt tot minder lijden, minder maatschappelijke kosten en minder ernstig zieke kinderen en jongeren. </a:t>
            </a:r>
          </a:p>
          <a:p>
            <a:endParaRPr lang="nl-NL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163470"/>
              </a:solidFill>
            </a:endParaRPr>
          </a:p>
        </p:txBody>
      </p:sp>
      <p:pic>
        <p:nvPicPr>
          <p:cNvPr id="10" name="Afbeelding 9" descr="Afbeelding met kaart, schermopname, Aarde&#10;&#10;Door AI gegenereerde inhoud is mogelijk onjuist.">
            <a:extLst>
              <a:ext uri="{FF2B5EF4-FFF2-40B4-BE49-F238E27FC236}">
                <a16:creationId xmlns:a16="http://schemas.microsoft.com/office/drawing/2014/main" id="{E111D512-DB04-42E6-86DC-0832CFA8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11" y="1539038"/>
            <a:ext cx="7113814" cy="54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5419-708D-3C38-2CD6-3F44A9460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67484D5-4BD6-E7FF-CA32-E96468016D6C}"/>
              </a:ext>
            </a:extLst>
          </p:cNvPr>
          <p:cNvSpPr txBox="1"/>
          <p:nvPr/>
        </p:nvSpPr>
        <p:spPr>
          <a:xfrm>
            <a:off x="2531975" y="1986943"/>
            <a:ext cx="5534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2A78E"/>
                </a:solidFill>
              </a:rPr>
              <a:t>Online informatiesessie </a:t>
            </a:r>
          </a:p>
          <a:p>
            <a:pPr algn="ctr"/>
            <a:r>
              <a:rPr lang="nl-NL" sz="2400" b="1" dirty="0">
                <a:solidFill>
                  <a:srgbClr val="02A78E"/>
                </a:solidFill>
              </a:rPr>
              <a:t>Moreel Beraad &amp; Moresprudentie</a:t>
            </a:r>
          </a:p>
          <a:p>
            <a:pPr algn="ctr"/>
            <a:r>
              <a:rPr lang="nl-NL" sz="2400" b="1" dirty="0">
                <a:solidFill>
                  <a:srgbClr val="02A78E"/>
                </a:solidFill>
              </a:rPr>
              <a:t>Waarom, wat &amp; hoe</a:t>
            </a:r>
          </a:p>
          <a:p>
            <a:pPr algn="ctr"/>
            <a:r>
              <a:rPr lang="nl-NL" sz="2400" dirty="0">
                <a:solidFill>
                  <a:srgbClr val="02A78E"/>
                </a:solidFill>
              </a:rPr>
              <a:t>Liesbeth van Hoof &amp; Marianne Jacobs</a:t>
            </a:r>
          </a:p>
          <a:p>
            <a:pPr algn="ctr"/>
            <a:r>
              <a:rPr lang="nl-NL" sz="2000" dirty="0">
                <a:solidFill>
                  <a:srgbClr val="02A78E"/>
                </a:solidFill>
              </a:rPr>
              <a:t>Woensdag 29 oktober 2025 </a:t>
            </a:r>
          </a:p>
          <a:p>
            <a:pPr algn="ctr"/>
            <a:r>
              <a:rPr lang="nl-NL" sz="2000" dirty="0">
                <a:solidFill>
                  <a:srgbClr val="02A78E"/>
                </a:solidFill>
              </a:rPr>
              <a:t>19.00-20.30 uur</a:t>
            </a:r>
          </a:p>
          <a:p>
            <a:pPr algn="ctr"/>
            <a:r>
              <a:rPr lang="nl-NL" dirty="0">
                <a:solidFill>
                  <a:srgbClr val="02A78E"/>
                </a:solidFill>
              </a:rPr>
              <a:t>Deelname is gratis</a:t>
            </a:r>
          </a:p>
          <a:p>
            <a:pPr algn="ctr"/>
            <a:endParaRPr lang="nl-NL" sz="800" dirty="0">
              <a:solidFill>
                <a:srgbClr val="02A78E"/>
              </a:solidFill>
            </a:endParaRPr>
          </a:p>
        </p:txBody>
      </p:sp>
      <p:pic>
        <p:nvPicPr>
          <p:cNvPr id="7" name="Picture 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2D69B240-E6F1-E6BC-4AD2-F47CFE2F4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45" y="4911862"/>
            <a:ext cx="1706245" cy="1082040"/>
          </a:xfrm>
          <a:prstGeom prst="rect">
            <a:avLst/>
          </a:prstGeom>
          <a:effectLst/>
        </p:spPr>
      </p:pic>
      <p:pic>
        <p:nvPicPr>
          <p:cNvPr id="8" name="Afbeelding 7" descr="Afbeelding met Lettertype, Graphics, tekst, symbool&#10;&#10;Door AI gegenereerde inhoud is mogelijk onjuist.">
            <a:extLst>
              <a:ext uri="{FF2B5EF4-FFF2-40B4-BE49-F238E27FC236}">
                <a16:creationId xmlns:a16="http://schemas.microsoft.com/office/drawing/2014/main" id="{259C4B30-5B47-F80F-FA8A-F5BE3107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/>
          <a:stretch/>
        </p:blipFill>
        <p:spPr>
          <a:xfrm>
            <a:off x="5315390" y="4923927"/>
            <a:ext cx="1080770" cy="1080770"/>
          </a:xfrm>
          <a:prstGeom prst="rect">
            <a:avLst/>
          </a:prstGeom>
        </p:spPr>
      </p:pic>
      <p:pic>
        <p:nvPicPr>
          <p:cNvPr id="9" name="Afbeelding 8" descr="Afbeelding met Lettertype, Graphics, ontwerp, tekst&#10;&#10;Door AI gegenereerde inhoud is mogelijk onjuist.">
            <a:extLst>
              <a:ext uri="{FF2B5EF4-FFF2-40B4-BE49-F238E27FC236}">
                <a16:creationId xmlns:a16="http://schemas.microsoft.com/office/drawing/2014/main" id="{63BFC56C-9EC0-D4E6-622B-8FBACB818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60" y="4908052"/>
            <a:ext cx="1127760" cy="109855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F6C7D42B-36A0-726A-9D99-DC2FEF8678E3}"/>
              </a:ext>
            </a:extLst>
          </p:cNvPr>
          <p:cNvSpPr/>
          <p:nvPr/>
        </p:nvSpPr>
        <p:spPr>
          <a:xfrm>
            <a:off x="2156262" y="864098"/>
            <a:ext cx="6570643" cy="5301575"/>
          </a:xfrm>
          <a:prstGeom prst="rect">
            <a:avLst/>
          </a:prstGeom>
          <a:noFill/>
          <a:ln w="76200">
            <a:solidFill>
              <a:srgbClr val="00A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FB7DB95-B3DE-AE08-7A3C-F03349EB8B54}"/>
              </a:ext>
            </a:extLst>
          </p:cNvPr>
          <p:cNvSpPr txBox="1"/>
          <p:nvPr/>
        </p:nvSpPr>
        <p:spPr>
          <a:xfrm>
            <a:off x="2569625" y="4493368"/>
            <a:ext cx="5013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srgbClr val="02A78E"/>
                </a:solidFill>
              </a:rPr>
              <a:t>Link na </a:t>
            </a:r>
            <a:r>
              <a:rPr lang="nl-NL" sz="1400" dirty="0">
                <a:solidFill>
                  <a:srgbClr val="02A78E"/>
                </a:solidFill>
                <a:hlinkClick r:id="rId5"/>
              </a:rPr>
              <a:t>aanmelden</a:t>
            </a:r>
            <a:r>
              <a:rPr lang="nl-NL" sz="1400" dirty="0">
                <a:solidFill>
                  <a:srgbClr val="02A78E"/>
                </a:solidFill>
              </a:rPr>
              <a:t> in je mailbox. Aanmelden via: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35346BB4-0160-EE12-1F3B-53343F6E95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202" b="4456"/>
          <a:stretch>
            <a:fillRect/>
          </a:stretch>
        </p:blipFill>
        <p:spPr>
          <a:xfrm>
            <a:off x="6473630" y="4924094"/>
            <a:ext cx="2101717" cy="1080770"/>
          </a:xfrm>
          <a:prstGeom prst="rect">
            <a:avLst/>
          </a:prstGeom>
          <a:ln>
            <a:solidFill>
              <a:srgbClr val="02A78E"/>
            </a:solidFill>
          </a:ln>
        </p:spPr>
      </p:pic>
      <p:pic>
        <p:nvPicPr>
          <p:cNvPr id="2" name="Afbeelding 1" descr="Afbeelding met tekst, ontwerp, Lettertype, Merk&#10;&#10;Door AI gegenereerde inhoud is mogelijk onjuist.">
            <a:extLst>
              <a:ext uri="{FF2B5EF4-FFF2-40B4-BE49-F238E27FC236}">
                <a16:creationId xmlns:a16="http://schemas.microsoft.com/office/drawing/2014/main" id="{A4B72556-E6CE-A879-690D-5831443ED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309" y="995993"/>
            <a:ext cx="3272548" cy="89383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0902D9-52C7-7A88-1F29-16CD9E816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450" y="3775411"/>
            <a:ext cx="1020944" cy="10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2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4A94-56AF-CAEE-D78B-26A8B692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FE0A8C6-EDE5-9C01-7368-4764C20838E1}"/>
              </a:ext>
            </a:extLst>
          </p:cNvPr>
          <p:cNvSpPr txBox="1"/>
          <p:nvPr/>
        </p:nvSpPr>
        <p:spPr>
          <a:xfrm>
            <a:off x="1110144" y="2150064"/>
            <a:ext cx="5325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02A78E"/>
                </a:solidFill>
              </a:rPr>
              <a:t>Vooraankondiging</a:t>
            </a:r>
          </a:p>
          <a:p>
            <a:pPr algn="ctr"/>
            <a:r>
              <a:rPr lang="nl-NL" sz="2400" b="1" dirty="0">
                <a:solidFill>
                  <a:srgbClr val="02A78E"/>
                </a:solidFill>
              </a:rPr>
              <a:t>Netwerkbijeenkomst Eetstoornissen</a:t>
            </a:r>
          </a:p>
          <a:p>
            <a:pPr algn="ctr"/>
            <a:endParaRPr lang="nl-NL" sz="2400" b="1" dirty="0">
              <a:solidFill>
                <a:srgbClr val="02A78E"/>
              </a:solidFill>
            </a:endParaRPr>
          </a:p>
          <a:p>
            <a:pPr algn="ctr"/>
            <a:r>
              <a:rPr lang="nl-NL" sz="2400" b="1" dirty="0">
                <a:solidFill>
                  <a:srgbClr val="02A78E"/>
                </a:solidFill>
              </a:rPr>
              <a:t>17 november 2025 </a:t>
            </a:r>
          </a:p>
          <a:p>
            <a:pPr algn="ctr"/>
            <a:endParaRPr lang="nl-NL" sz="800" dirty="0">
              <a:solidFill>
                <a:srgbClr val="02A78E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1BE19D5-D116-E20F-09A0-1D66F49982B1}"/>
              </a:ext>
            </a:extLst>
          </p:cNvPr>
          <p:cNvSpPr txBox="1"/>
          <p:nvPr/>
        </p:nvSpPr>
        <p:spPr>
          <a:xfrm>
            <a:off x="1810626" y="2837781"/>
            <a:ext cx="3804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163470"/>
                </a:solidFill>
              </a:rPr>
              <a:t>Jeugdregio Noord-Limburg</a:t>
            </a:r>
          </a:p>
        </p:txBody>
      </p:sp>
      <p:pic>
        <p:nvPicPr>
          <p:cNvPr id="7" name="Picture 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403A2C52-9842-8E2F-877D-4820C6FE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" y="4896474"/>
            <a:ext cx="1706245" cy="1082040"/>
          </a:xfrm>
          <a:prstGeom prst="rect">
            <a:avLst/>
          </a:prstGeom>
          <a:effectLst/>
        </p:spPr>
      </p:pic>
      <p:pic>
        <p:nvPicPr>
          <p:cNvPr id="8" name="Afbeelding 7" descr="Afbeelding met Lettertype, Graphics, tekst, symbool&#10;&#10;Door AI gegenereerde inhoud is mogelijk onjuist.">
            <a:extLst>
              <a:ext uri="{FF2B5EF4-FFF2-40B4-BE49-F238E27FC236}">
                <a16:creationId xmlns:a16="http://schemas.microsoft.com/office/drawing/2014/main" id="{8F15CC68-21B0-AEC3-F016-F6C8DDDF7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/>
          <a:stretch/>
        </p:blipFill>
        <p:spPr>
          <a:xfrm>
            <a:off x="3706398" y="4908539"/>
            <a:ext cx="1080770" cy="1080770"/>
          </a:xfrm>
          <a:prstGeom prst="rect">
            <a:avLst/>
          </a:prstGeom>
        </p:spPr>
      </p:pic>
      <p:pic>
        <p:nvPicPr>
          <p:cNvPr id="9" name="Afbeelding 8" descr="Afbeelding met Lettertype, Graphics, ontwerp, tekst&#10;&#10;Door AI gegenereerde inhoud is mogelijk onjuist.">
            <a:extLst>
              <a:ext uri="{FF2B5EF4-FFF2-40B4-BE49-F238E27FC236}">
                <a16:creationId xmlns:a16="http://schemas.microsoft.com/office/drawing/2014/main" id="{47872544-0DF6-E016-4DB6-5D0FD7557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68" y="4892664"/>
            <a:ext cx="1127760" cy="109855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28D3EB0-E2AA-BC89-AC9C-CB42A8965FEF}"/>
              </a:ext>
            </a:extLst>
          </p:cNvPr>
          <p:cNvSpPr/>
          <p:nvPr/>
        </p:nvSpPr>
        <p:spPr>
          <a:xfrm>
            <a:off x="547270" y="848710"/>
            <a:ext cx="6570643" cy="5301575"/>
          </a:xfrm>
          <a:prstGeom prst="rect">
            <a:avLst/>
          </a:prstGeom>
          <a:noFill/>
          <a:ln w="76200">
            <a:solidFill>
              <a:srgbClr val="00A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34A038D-9558-4A36-55E5-C1C893FDFC33}"/>
              </a:ext>
            </a:extLst>
          </p:cNvPr>
          <p:cNvSpPr txBox="1"/>
          <p:nvPr/>
        </p:nvSpPr>
        <p:spPr>
          <a:xfrm>
            <a:off x="1088337" y="4446618"/>
            <a:ext cx="501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dirty="0">
                <a:solidFill>
                  <a:srgbClr val="02A78E"/>
                </a:solidFill>
              </a:rPr>
              <a:t>Deelname is gratis. Aanmelden via: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A1399C8B-3A41-93B7-8D3F-FD0683A9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202" b="4456"/>
          <a:stretch>
            <a:fillRect/>
          </a:stretch>
        </p:blipFill>
        <p:spPr>
          <a:xfrm>
            <a:off x="4864638" y="4908706"/>
            <a:ext cx="2101717" cy="1080770"/>
          </a:xfrm>
          <a:prstGeom prst="rect">
            <a:avLst/>
          </a:prstGeom>
          <a:ln>
            <a:solidFill>
              <a:srgbClr val="02A78E"/>
            </a:solidFill>
          </a:ln>
        </p:spPr>
      </p:pic>
      <p:pic>
        <p:nvPicPr>
          <p:cNvPr id="2" name="Afbeelding 1" descr="Afbeelding met tekst, ontwerp, Lettertype, Merk&#10;&#10;Door AI gegenereerde inhoud is mogelijk onjuist.">
            <a:extLst>
              <a:ext uri="{FF2B5EF4-FFF2-40B4-BE49-F238E27FC236}">
                <a16:creationId xmlns:a16="http://schemas.microsoft.com/office/drawing/2014/main" id="{B58E57BD-65A8-B7E8-9088-E4C85BC01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695" y="1058616"/>
            <a:ext cx="4049792" cy="11061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9C2A96-EFB3-9A78-8A52-DBB74E62A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047" y="366258"/>
            <a:ext cx="4330717" cy="61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2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A0380-EB8E-E627-33DA-6A2DCF365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00216CB-C5CA-E4DA-E334-6BD58D883598}"/>
              </a:ext>
            </a:extLst>
          </p:cNvPr>
          <p:cNvSpPr txBox="1"/>
          <p:nvPr/>
        </p:nvSpPr>
        <p:spPr>
          <a:xfrm>
            <a:off x="2719136" y="2165452"/>
            <a:ext cx="53259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02A78E"/>
                </a:solidFill>
              </a:rPr>
              <a:t>Vooraankondiging</a:t>
            </a:r>
          </a:p>
          <a:p>
            <a:pPr algn="ctr"/>
            <a:r>
              <a:rPr lang="nl-NL" sz="2400" b="1" dirty="0">
                <a:solidFill>
                  <a:srgbClr val="02A78E"/>
                </a:solidFill>
              </a:rPr>
              <a:t>Netwerkbijeenkomst Eetstoornissen</a:t>
            </a:r>
          </a:p>
          <a:p>
            <a:pPr algn="ctr"/>
            <a:endParaRPr lang="nl-NL" sz="2400" b="1" dirty="0">
              <a:solidFill>
                <a:srgbClr val="02A78E"/>
              </a:solidFill>
            </a:endParaRPr>
          </a:p>
          <a:p>
            <a:pPr algn="ctr"/>
            <a:r>
              <a:rPr lang="nl-NL" sz="2400" b="1" dirty="0">
                <a:solidFill>
                  <a:srgbClr val="02A78E"/>
                </a:solidFill>
              </a:rPr>
              <a:t>18 november 2025 </a:t>
            </a:r>
          </a:p>
          <a:p>
            <a:pPr algn="ctr"/>
            <a:r>
              <a:rPr lang="nl-NL" sz="2000" dirty="0">
                <a:solidFill>
                  <a:srgbClr val="02A78E"/>
                </a:solidFill>
              </a:rPr>
              <a:t>17.00-20.00 uur</a:t>
            </a:r>
          </a:p>
          <a:p>
            <a:pPr algn="ctr"/>
            <a:r>
              <a:rPr lang="nl-NL" sz="2000" dirty="0">
                <a:solidFill>
                  <a:srgbClr val="02A78E"/>
                </a:solidFill>
              </a:rPr>
              <a:t>Helmond, GGZ Oost-Brabant</a:t>
            </a:r>
            <a:endParaRPr lang="nl-NL" sz="800" dirty="0">
              <a:solidFill>
                <a:srgbClr val="02A78E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7E6F0E-05C3-150C-34AD-A0AA4226A1B4}"/>
              </a:ext>
            </a:extLst>
          </p:cNvPr>
          <p:cNvSpPr txBox="1"/>
          <p:nvPr/>
        </p:nvSpPr>
        <p:spPr>
          <a:xfrm>
            <a:off x="3719587" y="2896838"/>
            <a:ext cx="3804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163470"/>
                </a:solidFill>
              </a:rPr>
              <a:t>Jeugdregio’s Oost-Brabant</a:t>
            </a:r>
          </a:p>
        </p:txBody>
      </p:sp>
      <p:pic>
        <p:nvPicPr>
          <p:cNvPr id="7" name="Picture 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D6018D73-71AF-6922-5FB9-C5ADDA85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45" y="4911862"/>
            <a:ext cx="1706245" cy="1082040"/>
          </a:xfrm>
          <a:prstGeom prst="rect">
            <a:avLst/>
          </a:prstGeom>
          <a:effectLst/>
        </p:spPr>
      </p:pic>
      <p:pic>
        <p:nvPicPr>
          <p:cNvPr id="8" name="Afbeelding 7" descr="Afbeelding met Lettertype, Graphics, tekst, symbool&#10;&#10;Door AI gegenereerde inhoud is mogelijk onjuist.">
            <a:extLst>
              <a:ext uri="{FF2B5EF4-FFF2-40B4-BE49-F238E27FC236}">
                <a16:creationId xmlns:a16="http://schemas.microsoft.com/office/drawing/2014/main" id="{CC1A7E25-DF80-F805-C58B-BAA40BD67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/>
          <a:stretch/>
        </p:blipFill>
        <p:spPr>
          <a:xfrm>
            <a:off x="5315390" y="4923927"/>
            <a:ext cx="1080770" cy="1080770"/>
          </a:xfrm>
          <a:prstGeom prst="rect">
            <a:avLst/>
          </a:prstGeom>
        </p:spPr>
      </p:pic>
      <p:pic>
        <p:nvPicPr>
          <p:cNvPr id="9" name="Afbeelding 8" descr="Afbeelding met Lettertype, Graphics, ontwerp, tekst&#10;&#10;Door AI gegenereerde inhoud is mogelijk onjuist.">
            <a:extLst>
              <a:ext uri="{FF2B5EF4-FFF2-40B4-BE49-F238E27FC236}">
                <a16:creationId xmlns:a16="http://schemas.microsoft.com/office/drawing/2014/main" id="{C2D17408-3A86-95BE-840D-B668F704E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60" y="4908052"/>
            <a:ext cx="1127760" cy="109855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F143CB6-1868-75DC-14E0-4A03F3D84454}"/>
              </a:ext>
            </a:extLst>
          </p:cNvPr>
          <p:cNvSpPr/>
          <p:nvPr/>
        </p:nvSpPr>
        <p:spPr>
          <a:xfrm>
            <a:off x="2156262" y="864098"/>
            <a:ext cx="6570643" cy="5301575"/>
          </a:xfrm>
          <a:prstGeom prst="rect">
            <a:avLst/>
          </a:prstGeom>
          <a:noFill/>
          <a:ln w="76200">
            <a:solidFill>
              <a:srgbClr val="00AE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5A77D132-610A-6B49-0BED-D25BB80DA408}"/>
              </a:ext>
            </a:extLst>
          </p:cNvPr>
          <p:cNvSpPr txBox="1"/>
          <p:nvPr/>
        </p:nvSpPr>
        <p:spPr>
          <a:xfrm>
            <a:off x="2697329" y="4462006"/>
            <a:ext cx="5013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dirty="0">
                <a:solidFill>
                  <a:srgbClr val="02A78E"/>
                </a:solidFill>
              </a:rPr>
              <a:t>Deelname is gratis. Aanmelden via: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2EAF4791-239E-27D4-C784-9132DCD482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202" b="4456"/>
          <a:stretch>
            <a:fillRect/>
          </a:stretch>
        </p:blipFill>
        <p:spPr>
          <a:xfrm>
            <a:off x="6473630" y="4924094"/>
            <a:ext cx="2101717" cy="1080770"/>
          </a:xfrm>
          <a:prstGeom prst="rect">
            <a:avLst/>
          </a:prstGeom>
          <a:ln>
            <a:solidFill>
              <a:srgbClr val="02A78E"/>
            </a:solidFill>
          </a:ln>
        </p:spPr>
      </p:pic>
      <p:pic>
        <p:nvPicPr>
          <p:cNvPr id="2" name="Afbeelding 1" descr="Afbeelding met tekst, ontwerp, Lettertype, Merk&#10;&#10;Door AI gegenereerde inhoud is mogelijk onjuist.">
            <a:extLst>
              <a:ext uri="{FF2B5EF4-FFF2-40B4-BE49-F238E27FC236}">
                <a16:creationId xmlns:a16="http://schemas.microsoft.com/office/drawing/2014/main" id="{ED55FBBD-CC2B-AF81-5BB5-00540A57B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687" y="1074004"/>
            <a:ext cx="4049792" cy="110613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711D6C-B0C3-50D4-9553-06C1E044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201" y="3954111"/>
            <a:ext cx="806095" cy="83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6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schermopname, visitekaartje&#10;&#10;Door AI gegenereerde inhoud is mogelijk onjuist.">
            <a:extLst>
              <a:ext uri="{FF2B5EF4-FFF2-40B4-BE49-F238E27FC236}">
                <a16:creationId xmlns:a16="http://schemas.microsoft.com/office/drawing/2014/main" id="{0961942F-0A05-39BD-1163-DCFA09F8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1115950"/>
            <a:ext cx="12192000" cy="43087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468AA2-771B-8A2B-810B-27D8558E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4" b="69844"/>
          <a:stretch>
            <a:fillRect/>
          </a:stretch>
        </p:blipFill>
        <p:spPr>
          <a:xfrm>
            <a:off x="439615" y="4475712"/>
            <a:ext cx="5176334" cy="2039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4A1AB6B7-30AD-D09C-9CB4-2A2F690F9C65}"/>
              </a:ext>
            </a:extLst>
          </p:cNvPr>
          <p:cNvSpPr/>
          <p:nvPr/>
        </p:nvSpPr>
        <p:spPr>
          <a:xfrm>
            <a:off x="2880845" y="194259"/>
            <a:ext cx="2825363" cy="2494231"/>
          </a:xfrm>
          <a:prstGeom prst="ellipse">
            <a:avLst/>
          </a:prstGeom>
          <a:solidFill>
            <a:srgbClr val="EA5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Mozaic HUM Medium" panose="02000000000000000000" pitchFamily="2" charset="77"/>
              </a:rPr>
              <a:t>K-EET is onderdeel van het BEL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04F3624-A66C-6DCA-A34E-B18CB291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997" y="1853364"/>
            <a:ext cx="4753048" cy="316235"/>
          </a:xfrm>
        </p:spPr>
        <p:txBody>
          <a:bodyPr>
            <a:noAutofit/>
          </a:bodyPr>
          <a:lstStyle/>
          <a:p>
            <a:r>
              <a:rPr lang="nl-NL" sz="2400" b="1" dirty="0" err="1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nl-NL" sz="2400" b="1" dirty="0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nl-NL" sz="2400" b="1" dirty="0" err="1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www.bel-limburg.nl</a:t>
            </a:r>
            <a:r>
              <a:rPr lang="nl-NL" sz="2400" b="1" dirty="0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nl-NL" sz="2400" b="1" dirty="0">
              <a:solidFill>
                <a:srgbClr val="EA572A"/>
              </a:solidFill>
              <a:latin typeface="Mozaic HUM Regular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8962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3D173-2CF9-77D0-29FC-5C8FE5F3C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57C13F1-F224-1E49-10E0-BFD24E404F10}"/>
              </a:ext>
            </a:extLst>
          </p:cNvPr>
          <p:cNvSpPr/>
          <p:nvPr/>
        </p:nvSpPr>
        <p:spPr>
          <a:xfrm>
            <a:off x="-79022" y="1"/>
            <a:ext cx="12271022" cy="1239388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344ABB-C2B9-2ECA-6BCE-1566DBD2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3469"/>
            <a:ext cx="12192000" cy="554858"/>
          </a:xfrm>
        </p:spPr>
        <p:txBody>
          <a:bodyPr>
            <a:no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</a:rPr>
              <a:t>Hoe blijf ik op de hoogte?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4D5E7CE-444B-90E0-D5F7-FB38388C3D4D}"/>
              </a:ext>
            </a:extLst>
          </p:cNvPr>
          <p:cNvGrpSpPr>
            <a:grpSpLocks noChangeAspect="1"/>
          </p:cNvGrpSpPr>
          <p:nvPr/>
        </p:nvGrpSpPr>
        <p:grpSpPr>
          <a:xfrm>
            <a:off x="520832" y="2307764"/>
            <a:ext cx="4956430" cy="2778604"/>
            <a:chOff x="2009775" y="2103821"/>
            <a:chExt cx="6450058" cy="3615941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12E8A8A-13BA-9215-BF7C-95D46CCC8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9775" y="2103821"/>
              <a:ext cx="6450058" cy="36159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2" descr="Linkedin - Free social media icons">
              <a:extLst>
                <a:ext uri="{FF2B5EF4-FFF2-40B4-BE49-F238E27FC236}">
                  <a16:creationId xmlns:a16="http://schemas.microsoft.com/office/drawing/2014/main" id="{38797A35-B1BA-3752-E18D-6F1705CC6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041" y="2241695"/>
              <a:ext cx="382773" cy="38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A qr code with a white background">
            <a:extLst>
              <a:ext uri="{FF2B5EF4-FFF2-40B4-BE49-F238E27FC236}">
                <a16:creationId xmlns:a16="http://schemas.microsoft.com/office/drawing/2014/main" id="{595BCC72-8B74-D158-CBC8-859B284EA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589" y="3616094"/>
            <a:ext cx="845397" cy="8433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3FD68A1-F719-8995-1C4A-6ABECF495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933" y="2301876"/>
            <a:ext cx="5196805" cy="277860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49B392-A925-679D-65EB-05E24D441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20" y="1831965"/>
            <a:ext cx="989053" cy="331108"/>
          </a:xfrm>
          <a:prstGeom prst="rect">
            <a:avLst/>
          </a:prstGeom>
        </p:spPr>
      </p:pic>
      <p:sp>
        <p:nvSpPr>
          <p:cNvPr id="20" name="Rechthoek 19">
            <a:extLst>
              <a:ext uri="{FF2B5EF4-FFF2-40B4-BE49-F238E27FC236}">
                <a16:creationId xmlns:a16="http://schemas.microsoft.com/office/drawing/2014/main" id="{2CF301DA-2D95-1234-E822-C7A043429AAB}"/>
              </a:ext>
            </a:extLst>
          </p:cNvPr>
          <p:cNvSpPr/>
          <p:nvPr/>
        </p:nvSpPr>
        <p:spPr>
          <a:xfrm>
            <a:off x="5367708" y="1320586"/>
            <a:ext cx="1511715" cy="348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28CE373-AF8B-1681-714A-185D67D0CB08}"/>
              </a:ext>
            </a:extLst>
          </p:cNvPr>
          <p:cNvSpPr txBox="1"/>
          <p:nvPr/>
        </p:nvSpPr>
        <p:spPr>
          <a:xfrm>
            <a:off x="7439061" y="1901766"/>
            <a:ext cx="525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163470"/>
                </a:solidFill>
              </a:rPr>
              <a:t>Nieuwsbrief van het BEL via LinkedIn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5EA759-9999-EDE8-6484-F97EC2510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7933" y="1941107"/>
            <a:ext cx="989053" cy="331108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F047AD2F-3FA3-381B-512A-946555CA99DF}"/>
              </a:ext>
            </a:extLst>
          </p:cNvPr>
          <p:cNvSpPr/>
          <p:nvPr/>
        </p:nvSpPr>
        <p:spPr>
          <a:xfrm>
            <a:off x="-39511" y="6005168"/>
            <a:ext cx="12271022" cy="884267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90F8B9A-5F33-8664-C448-87BC13DAA55E}"/>
              </a:ext>
            </a:extLst>
          </p:cNvPr>
          <p:cNvSpPr txBox="1">
            <a:spLocks/>
          </p:cNvSpPr>
          <p:nvPr/>
        </p:nvSpPr>
        <p:spPr>
          <a:xfrm>
            <a:off x="-39511" y="6133709"/>
            <a:ext cx="12192000" cy="554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>
                <a:solidFill>
                  <a:schemeClr val="bg1"/>
                </a:solidFill>
              </a:rPr>
              <a:t>Heb je jouw organisatie aangemeld via zorgkaart.eetstoornissennetwerk.nl ?</a:t>
            </a:r>
          </a:p>
        </p:txBody>
      </p:sp>
    </p:spTree>
    <p:extLst>
      <p:ext uri="{BB962C8B-B14F-4D97-AF65-F5344CB8AC3E}">
        <p14:creationId xmlns:p14="http://schemas.microsoft.com/office/powerpoint/2010/main" val="17258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28239B4-31A7-D212-F5AE-B64FDFE38D7B}"/>
              </a:ext>
            </a:extLst>
          </p:cNvPr>
          <p:cNvSpPr/>
          <p:nvPr/>
        </p:nvSpPr>
        <p:spPr>
          <a:xfrm>
            <a:off x="0" y="0"/>
            <a:ext cx="12192000" cy="1347229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AF27F1-7B25-385C-499F-13226789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80" y="285734"/>
            <a:ext cx="6011174" cy="77576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Ervaringen met netwerkzorg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BD468E-778D-ED8E-2A68-0F8E0F313C31}"/>
              </a:ext>
            </a:extLst>
          </p:cNvPr>
          <p:cNvSpPr txBox="1"/>
          <p:nvPr/>
        </p:nvSpPr>
        <p:spPr>
          <a:xfrm>
            <a:off x="6096000" y="5832136"/>
            <a:ext cx="5830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6FCCD7"/>
                </a:solidFill>
              </a:rPr>
              <a:t>Eerder herkennen, sneller de juiste zorg</a:t>
            </a:r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2CE3B34-BAC4-AAB6-A7B3-BCC274FF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1" y="5648328"/>
            <a:ext cx="1370574" cy="8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A721924-6AA6-A23A-8751-0A467D3E3CB8}"/>
              </a:ext>
            </a:extLst>
          </p:cNvPr>
          <p:cNvSpPr txBox="1">
            <a:spLocks/>
          </p:cNvSpPr>
          <p:nvPr/>
        </p:nvSpPr>
        <p:spPr>
          <a:xfrm>
            <a:off x="815422" y="1625558"/>
            <a:ext cx="10561156" cy="39539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163470"/>
                </a:solidFill>
              </a:rPr>
              <a:t>Quote </a:t>
            </a:r>
            <a:r>
              <a:rPr lang="nl-NL" sz="2400" b="1" dirty="0">
                <a:solidFill>
                  <a:srgbClr val="163470"/>
                </a:solidFill>
              </a:rPr>
              <a:t>professional</a:t>
            </a:r>
            <a:r>
              <a:rPr lang="nl-NL" sz="2400" dirty="0">
                <a:solidFill>
                  <a:srgbClr val="163470"/>
                </a:solidFill>
              </a:rPr>
              <a:t>: ‘In ons netwerk helpen wij elkaar tijdig de goede dingen te doen’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163470"/>
                </a:solidFill>
              </a:rPr>
              <a:t>Quote </a:t>
            </a:r>
            <a:r>
              <a:rPr lang="nl-NL" sz="2400" b="1" dirty="0">
                <a:solidFill>
                  <a:srgbClr val="163470"/>
                </a:solidFill>
              </a:rPr>
              <a:t>professional 1</a:t>
            </a:r>
            <a:r>
              <a:rPr lang="nl-NL" sz="2400" b="1" baseline="30000" dirty="0">
                <a:solidFill>
                  <a:srgbClr val="163470"/>
                </a:solidFill>
              </a:rPr>
              <a:t>e</a:t>
            </a:r>
            <a:r>
              <a:rPr lang="nl-NL" sz="2400" b="1" dirty="0">
                <a:solidFill>
                  <a:srgbClr val="163470"/>
                </a:solidFill>
              </a:rPr>
              <a:t> lijn</a:t>
            </a:r>
            <a:r>
              <a:rPr lang="nl-NL" sz="2400" dirty="0">
                <a:solidFill>
                  <a:srgbClr val="163470"/>
                </a:solidFill>
              </a:rPr>
              <a:t>: ‘Ik durf sneller achterliggende functie van de eetstoornis te bespreken, omdat ik de steun van het netwerk ervaar’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163470"/>
                </a:solidFill>
              </a:rPr>
              <a:t>Quote </a:t>
            </a:r>
            <a:r>
              <a:rPr lang="nl-NL" sz="2400" b="1" dirty="0">
                <a:solidFill>
                  <a:srgbClr val="163470"/>
                </a:solidFill>
              </a:rPr>
              <a:t>ervaringsdeskundige</a:t>
            </a:r>
            <a:r>
              <a:rPr lang="nl-NL" sz="2400" dirty="0">
                <a:solidFill>
                  <a:srgbClr val="163470"/>
                </a:solidFill>
              </a:rPr>
              <a:t>: ‘Toen ik merkte dat er écht naar mij geluisterd werd durfde ik stap voor stap de eetstoornis los te laten’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400" dirty="0">
                <a:solidFill>
                  <a:srgbClr val="163470"/>
                </a:solidFill>
              </a:rPr>
              <a:t>Quote </a:t>
            </a:r>
            <a:r>
              <a:rPr lang="nl-NL" sz="2400" b="1" dirty="0">
                <a:solidFill>
                  <a:srgbClr val="163470"/>
                </a:solidFill>
              </a:rPr>
              <a:t>professional</a:t>
            </a:r>
            <a:r>
              <a:rPr lang="nl-NL" sz="2400" dirty="0">
                <a:solidFill>
                  <a:srgbClr val="163470"/>
                </a:solidFill>
              </a:rPr>
              <a:t>: ‘Iemand met een eetstoornis helpen is bijzonder waardevol’</a:t>
            </a:r>
          </a:p>
        </p:txBody>
      </p:sp>
    </p:spTree>
    <p:extLst>
      <p:ext uri="{BB962C8B-B14F-4D97-AF65-F5344CB8AC3E}">
        <p14:creationId xmlns:p14="http://schemas.microsoft.com/office/powerpoint/2010/main" val="200230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18699-23C1-75BF-EBE0-CE31A7B4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92C0DDCF-340D-4482-E7B6-0462E57CD162}"/>
              </a:ext>
            </a:extLst>
          </p:cNvPr>
          <p:cNvSpPr txBox="1">
            <a:spLocks/>
          </p:cNvSpPr>
          <p:nvPr/>
        </p:nvSpPr>
        <p:spPr>
          <a:xfrm>
            <a:off x="728472" y="3157786"/>
            <a:ext cx="6990995" cy="127270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>
                <a:solidFill>
                  <a:srgbClr val="163470"/>
                </a:solidFill>
                <a:latin typeface="+mn-lt"/>
              </a:rPr>
              <a:t>Netwerkzorg</a:t>
            </a:r>
            <a:br>
              <a:rPr lang="nl-NL" sz="7200" b="1" dirty="0">
                <a:solidFill>
                  <a:srgbClr val="163470"/>
                </a:solidFill>
                <a:latin typeface="+mn-lt"/>
              </a:rPr>
            </a:br>
            <a:r>
              <a:rPr lang="nl-NL" sz="7200" b="1" dirty="0">
                <a:solidFill>
                  <a:srgbClr val="163470"/>
                </a:solidFill>
                <a:latin typeface="+mn-lt"/>
              </a:rPr>
              <a:t>eetstoornissen</a:t>
            </a:r>
          </a:p>
        </p:txBody>
      </p:sp>
      <p:sp>
        <p:nvSpPr>
          <p:cNvPr id="3" name="Ondertitel 6">
            <a:extLst>
              <a:ext uri="{FF2B5EF4-FFF2-40B4-BE49-F238E27FC236}">
                <a16:creationId xmlns:a16="http://schemas.microsoft.com/office/drawing/2014/main" id="{8AF5B5A4-8DEA-3211-3544-ABF6806F527C}"/>
              </a:ext>
            </a:extLst>
          </p:cNvPr>
          <p:cNvSpPr txBox="1">
            <a:spLocks/>
          </p:cNvSpPr>
          <p:nvPr/>
        </p:nvSpPr>
        <p:spPr>
          <a:xfrm>
            <a:off x="804672" y="2411813"/>
            <a:ext cx="5897315" cy="705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rgbClr val="163470"/>
                </a:solidFill>
              </a:rPr>
              <a:t>Vragen? Mail info@patriciabos.nl</a:t>
            </a:r>
          </a:p>
        </p:txBody>
      </p:sp>
      <p:pic>
        <p:nvPicPr>
          <p:cNvPr id="4" name="Afbeelding 3" descr="Afbeelding met tekst, ontwerp, Lettertype, Merk&#10;&#10;Door AI gegenereerde inhoud is mogelijk onjuist.">
            <a:extLst>
              <a:ext uri="{FF2B5EF4-FFF2-40B4-BE49-F238E27FC236}">
                <a16:creationId xmlns:a16="http://schemas.microsoft.com/office/drawing/2014/main" id="{9444BB84-A132-9CA2-2519-E0A615A9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37" y="632397"/>
            <a:ext cx="5563190" cy="17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1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C6167414-CDF0-29DB-D8C6-590E82005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46E46E41-7B2C-263A-0EC0-5D2F25D7AC10}"/>
              </a:ext>
            </a:extLst>
          </p:cNvPr>
          <p:cNvSpPr/>
          <p:nvPr/>
        </p:nvSpPr>
        <p:spPr>
          <a:xfrm>
            <a:off x="5501076" y="7334"/>
            <a:ext cx="66909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89F007-C027-0C86-880A-2EA740D5C69B}"/>
              </a:ext>
            </a:extLst>
          </p:cNvPr>
          <p:cNvSpPr/>
          <p:nvPr/>
        </p:nvSpPr>
        <p:spPr>
          <a:xfrm>
            <a:off x="-65590" y="14668"/>
            <a:ext cx="5607222" cy="6850666"/>
          </a:xfrm>
          <a:prstGeom prst="rect">
            <a:avLst/>
          </a:prstGeom>
          <a:solidFill>
            <a:srgbClr val="F0A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DD10D-CB3B-FACF-1F87-F13A46951A4D}"/>
              </a:ext>
            </a:extLst>
          </p:cNvPr>
          <p:cNvSpPr txBox="1">
            <a:spLocks/>
          </p:cNvSpPr>
          <p:nvPr/>
        </p:nvSpPr>
        <p:spPr>
          <a:xfrm>
            <a:off x="-1904148" y="3073340"/>
            <a:ext cx="9089987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>
                <a:solidFill>
                  <a:srgbClr val="163470"/>
                </a:solidFill>
                <a:latin typeface="+mn-lt"/>
              </a:rPr>
              <a:t>Wat is </a:t>
            </a:r>
            <a:r>
              <a:rPr lang="nl-NL" sz="6000" b="1" i="1" dirty="0">
                <a:solidFill>
                  <a:srgbClr val="163470"/>
                </a:solidFill>
                <a:latin typeface="+mn-lt"/>
              </a:rPr>
              <a:t>K-EET</a:t>
            </a:r>
            <a:r>
              <a:rPr lang="nl-NL" sz="6000" b="1" dirty="0">
                <a:solidFill>
                  <a:srgbClr val="163470"/>
                </a:solidFill>
                <a:latin typeface="+mn-lt"/>
              </a:rPr>
              <a:t>?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9022B9D7-C10A-D251-589B-E334EF6419A9}"/>
              </a:ext>
            </a:extLst>
          </p:cNvPr>
          <p:cNvSpPr/>
          <p:nvPr/>
        </p:nvSpPr>
        <p:spPr>
          <a:xfrm>
            <a:off x="6205028" y="2246488"/>
            <a:ext cx="5498194" cy="40865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CBCE73D-44E4-DB35-3CA4-433BDC0EB64B}"/>
              </a:ext>
            </a:extLst>
          </p:cNvPr>
          <p:cNvSpPr txBox="1"/>
          <p:nvPr/>
        </p:nvSpPr>
        <p:spPr>
          <a:xfrm>
            <a:off x="6650370" y="2612571"/>
            <a:ext cx="48360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163470"/>
                </a:solidFill>
              </a:rPr>
              <a:t>K-EET, </a:t>
            </a:r>
            <a:r>
              <a:rPr lang="nl-NL" sz="2400" b="1" dirty="0">
                <a:solidFill>
                  <a:srgbClr val="163470"/>
                </a:solidFill>
              </a:rPr>
              <a:t>Ketenaanpak </a:t>
            </a:r>
            <a:r>
              <a:rPr lang="nl-NL" sz="2400" b="1" dirty="0" err="1">
                <a:solidFill>
                  <a:srgbClr val="163470"/>
                </a:solidFill>
              </a:rPr>
              <a:t>EETstoornissen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</a:p>
          <a:p>
            <a:endParaRPr lang="nl-NL" sz="2400" b="1" dirty="0">
              <a:solidFill>
                <a:srgbClr val="163470"/>
              </a:solidFill>
            </a:endParaRPr>
          </a:p>
          <a:p>
            <a:r>
              <a:rPr lang="nl-NL" sz="2400" dirty="0">
                <a:solidFill>
                  <a:srgbClr val="163470"/>
                </a:solidFill>
              </a:rPr>
              <a:t>is een landelijk netwerk van </a:t>
            </a:r>
          </a:p>
          <a:p>
            <a:pPr lvl="1"/>
            <a:r>
              <a:rPr lang="nl-NL" sz="2400" i="1" dirty="0">
                <a:solidFill>
                  <a:srgbClr val="163470"/>
                </a:solidFill>
              </a:rPr>
              <a:t>Zorgprofessionals,</a:t>
            </a:r>
          </a:p>
          <a:p>
            <a:pPr lvl="1"/>
            <a:r>
              <a:rPr lang="nl-NL" sz="2400" i="1" dirty="0">
                <a:solidFill>
                  <a:srgbClr val="163470"/>
                </a:solidFill>
              </a:rPr>
              <a:t>ervaringsdeskundigen en naasten</a:t>
            </a:r>
            <a:r>
              <a:rPr lang="nl-NL" sz="2400" dirty="0">
                <a:solidFill>
                  <a:srgbClr val="163470"/>
                </a:solidFill>
              </a:rPr>
              <a:t> </a:t>
            </a:r>
          </a:p>
          <a:p>
            <a:endParaRPr lang="nl-NL" sz="2400" dirty="0">
              <a:solidFill>
                <a:srgbClr val="163470"/>
              </a:solidFill>
            </a:endParaRPr>
          </a:p>
          <a:p>
            <a:r>
              <a:rPr lang="nl-NL" sz="2400" dirty="0">
                <a:solidFill>
                  <a:srgbClr val="163470"/>
                </a:solidFill>
              </a:rPr>
              <a:t>om aan betere oplossingen te werken teneinde eerder de juiste hulp aan te reiken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3F876DA-2E30-FCB8-7413-526768B81CAB}"/>
              </a:ext>
            </a:extLst>
          </p:cNvPr>
          <p:cNvSpPr/>
          <p:nvPr/>
        </p:nvSpPr>
        <p:spPr>
          <a:xfrm>
            <a:off x="8948057" y="163286"/>
            <a:ext cx="2605583" cy="2449285"/>
          </a:xfrm>
          <a:prstGeom prst="ellipse">
            <a:avLst/>
          </a:prstGeom>
          <a:solidFill>
            <a:srgbClr val="E2EB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b="1" dirty="0">
                <a:solidFill>
                  <a:srgbClr val="163470"/>
                </a:solidFill>
              </a:rPr>
              <a:t>Eerdere, betere zorg </a:t>
            </a:r>
            <a:r>
              <a:rPr lang="nl-NL" sz="2100" dirty="0">
                <a:solidFill>
                  <a:srgbClr val="163470"/>
                </a:solidFill>
              </a:rPr>
              <a:t>bij </a:t>
            </a:r>
          </a:p>
          <a:p>
            <a:pPr algn="ctr"/>
            <a:r>
              <a:rPr lang="nl-NL" sz="2100" b="1" dirty="0">
                <a:solidFill>
                  <a:srgbClr val="163470"/>
                </a:solidFill>
              </a:rPr>
              <a:t>Eetstoornissen</a:t>
            </a:r>
          </a:p>
        </p:txBody>
      </p:sp>
      <p:pic>
        <p:nvPicPr>
          <p:cNvPr id="11" name="Afbeelding 10" descr="Afbeelding met schermopname, Graphics, Lettertype, ontwerp&#10;&#10;Door AI gegenereerde inhoud is mogelijk onjuist.">
            <a:extLst>
              <a:ext uri="{FF2B5EF4-FFF2-40B4-BE49-F238E27FC236}">
                <a16:creationId xmlns:a16="http://schemas.microsoft.com/office/drawing/2014/main" id="{AD2FA580-EEE0-0B8B-7595-77F57391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60" y="2405425"/>
            <a:ext cx="3291494" cy="204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763FED3A-EAEC-96C2-5C60-E3D7E305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F735AFE0-1698-AC9E-B384-641D2FB6EE08}"/>
              </a:ext>
            </a:extLst>
          </p:cNvPr>
          <p:cNvSpPr/>
          <p:nvPr/>
        </p:nvSpPr>
        <p:spPr>
          <a:xfrm>
            <a:off x="7222909" y="7334"/>
            <a:ext cx="4969091" cy="6850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6F8A18C-B7AC-05FB-167D-6FC5033958A9}"/>
              </a:ext>
            </a:extLst>
          </p:cNvPr>
          <p:cNvSpPr/>
          <p:nvPr/>
        </p:nvSpPr>
        <p:spPr>
          <a:xfrm>
            <a:off x="0" y="7334"/>
            <a:ext cx="12192000" cy="1545793"/>
          </a:xfrm>
          <a:prstGeom prst="rect">
            <a:avLst/>
          </a:prstGeom>
          <a:solidFill>
            <a:srgbClr val="F0A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BE275C-5F3C-5E67-5CF1-637ABA9A4638}"/>
              </a:ext>
            </a:extLst>
          </p:cNvPr>
          <p:cNvSpPr txBox="1">
            <a:spLocks/>
          </p:cNvSpPr>
          <p:nvPr/>
        </p:nvSpPr>
        <p:spPr>
          <a:xfrm>
            <a:off x="1014677" y="439135"/>
            <a:ext cx="10838655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163470"/>
                </a:solidFill>
                <a:latin typeface="+mn-lt"/>
              </a:rPr>
              <a:t>Hoe doen we dat in de praktijk?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C52D0E0E-D9CB-7D19-16B7-07355C479BCA}"/>
              </a:ext>
            </a:extLst>
          </p:cNvPr>
          <p:cNvSpPr/>
          <p:nvPr/>
        </p:nvSpPr>
        <p:spPr>
          <a:xfrm>
            <a:off x="7766755" y="2154893"/>
            <a:ext cx="4086577" cy="3569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000" b="1" dirty="0">
                <a:solidFill>
                  <a:srgbClr val="163470"/>
                </a:solidFill>
              </a:rPr>
              <a:t>Netwerk bouwen &amp; delen </a:t>
            </a:r>
            <a:r>
              <a:rPr lang="nl-NL" sz="2000" dirty="0">
                <a:solidFill>
                  <a:srgbClr val="163470"/>
                </a:solidFill>
              </a:rPr>
              <a:t>via: 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  <a:hlinkClick r:id="rId3"/>
              </a:rPr>
              <a:t>Zorgkaart</a:t>
            </a:r>
            <a:endParaRPr lang="nl-NL" sz="2000" dirty="0">
              <a:solidFill>
                <a:srgbClr val="163470"/>
              </a:solidFill>
            </a:endParaRP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Bijeenkomsten in jeugdregio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Verwijskaart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Consultatie aanbod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(Aanbod) </a:t>
            </a:r>
            <a:r>
              <a:rPr lang="nl-NL" sz="2000" dirty="0" err="1">
                <a:solidFill>
                  <a:srgbClr val="163470"/>
                </a:solidFill>
              </a:rPr>
              <a:t>psycho</a:t>
            </a:r>
            <a:r>
              <a:rPr lang="nl-NL" sz="2000" dirty="0">
                <a:solidFill>
                  <a:srgbClr val="163470"/>
                </a:solidFill>
              </a:rPr>
              <a:t> educatie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Scholing</a:t>
            </a:r>
          </a:p>
          <a:p>
            <a:pPr marL="457200" indent="-457200">
              <a:buAutoNum type="arabicPeriod"/>
            </a:pPr>
            <a:endParaRPr lang="nl-NL" sz="2000" dirty="0">
              <a:solidFill>
                <a:srgbClr val="163470"/>
              </a:solidFill>
            </a:endParaRPr>
          </a:p>
          <a:p>
            <a:r>
              <a:rPr lang="nl-NL" sz="2000" dirty="0">
                <a:solidFill>
                  <a:srgbClr val="163470"/>
                </a:solidFill>
              </a:rPr>
              <a:t>En nog veel meer … check onze regio op eetstoornissennetwerk.nl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31A3CFA-FF5E-8976-70EC-33439C1D554A}"/>
              </a:ext>
            </a:extLst>
          </p:cNvPr>
          <p:cNvSpPr txBox="1"/>
          <p:nvPr/>
        </p:nvSpPr>
        <p:spPr>
          <a:xfrm>
            <a:off x="250334" y="1831728"/>
            <a:ext cx="69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163470"/>
                </a:solidFill>
              </a:rPr>
              <a:t>TRIAS netwerkzorg eetstoornissen</a:t>
            </a:r>
            <a:endParaRPr lang="nl-NL" sz="4400" b="1" dirty="0">
              <a:solidFill>
                <a:srgbClr val="16347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6706DA-0AB9-4208-15B7-18F0CAFD7E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33" t="16850" r="14750" b="34631"/>
          <a:stretch>
            <a:fillRect/>
          </a:stretch>
        </p:blipFill>
        <p:spPr>
          <a:xfrm>
            <a:off x="500670" y="2756661"/>
            <a:ext cx="6325150" cy="34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>
          <a:extLst>
            <a:ext uri="{FF2B5EF4-FFF2-40B4-BE49-F238E27FC236}">
              <a16:creationId xmlns:a16="http://schemas.microsoft.com/office/drawing/2014/main" id="{02E1F0B3-F93D-994C-9934-0E624D94F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hlinkClick r:id="rId3"/>
            <a:extLst>
              <a:ext uri="{FF2B5EF4-FFF2-40B4-BE49-F238E27FC236}">
                <a16:creationId xmlns:a16="http://schemas.microsoft.com/office/drawing/2014/main" id="{56C23B1D-8704-8B3F-2F7A-96D91185F8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1003" b="43749"/>
          <a:stretch>
            <a:fillRect/>
          </a:stretch>
        </p:blipFill>
        <p:spPr>
          <a:xfrm>
            <a:off x="1566717" y="703161"/>
            <a:ext cx="8764563" cy="5451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6C73CC8A-369B-5214-5956-418B461FA2F9}"/>
              </a:ext>
            </a:extLst>
          </p:cNvPr>
          <p:cNvSpPr/>
          <p:nvPr/>
        </p:nvSpPr>
        <p:spPr>
          <a:xfrm>
            <a:off x="9132555" y="2521771"/>
            <a:ext cx="2373635" cy="2356056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163470"/>
                </a:solidFill>
              </a:rPr>
              <a:t>Vernieuwd: 1 okt 2025 </a:t>
            </a:r>
            <a:endParaRPr lang="nl-NL" sz="2400" b="1" i="1" dirty="0">
              <a:solidFill>
                <a:srgbClr val="163470"/>
              </a:solidFill>
            </a:endParaRPr>
          </a:p>
        </p:txBody>
      </p:sp>
      <p:sp>
        <p:nvSpPr>
          <p:cNvPr id="3" name="Titel 5">
            <a:hlinkClick r:id="rId3"/>
            <a:extLst>
              <a:ext uri="{FF2B5EF4-FFF2-40B4-BE49-F238E27FC236}">
                <a16:creationId xmlns:a16="http://schemas.microsoft.com/office/drawing/2014/main" id="{8020B60D-E9A3-5F0C-7887-E776AE99427C}"/>
              </a:ext>
            </a:extLst>
          </p:cNvPr>
          <p:cNvSpPr txBox="1">
            <a:spLocks/>
          </p:cNvSpPr>
          <p:nvPr/>
        </p:nvSpPr>
        <p:spPr>
          <a:xfrm>
            <a:off x="2498037" y="235483"/>
            <a:ext cx="6634517" cy="110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16347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EetstoornissenNetwerk</a:t>
            </a:r>
            <a:r>
              <a:rPr lang="nl-NL" sz="7200" b="1" dirty="0">
                <a:solidFill>
                  <a:srgbClr val="16347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nl-NL" sz="6000" b="1" dirty="0">
                <a:solidFill>
                  <a:srgbClr val="16347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</a:t>
            </a:r>
            <a:endParaRPr lang="nl-NL" sz="3200" b="1" dirty="0">
              <a:solidFill>
                <a:srgbClr val="163470"/>
              </a:solidFill>
              <a:latin typeface="+mn-lt"/>
            </a:endParaRPr>
          </a:p>
        </p:txBody>
      </p:sp>
      <p:sp>
        <p:nvSpPr>
          <p:cNvPr id="4" name="Ondertitel 6">
            <a:extLst>
              <a:ext uri="{FF2B5EF4-FFF2-40B4-BE49-F238E27FC236}">
                <a16:creationId xmlns:a16="http://schemas.microsoft.com/office/drawing/2014/main" id="{75783D2F-8B53-713E-D9A4-7410A435BF85}"/>
              </a:ext>
            </a:extLst>
          </p:cNvPr>
          <p:cNvSpPr txBox="1">
            <a:spLocks/>
          </p:cNvSpPr>
          <p:nvPr/>
        </p:nvSpPr>
        <p:spPr>
          <a:xfrm>
            <a:off x="1601203" y="1140851"/>
            <a:ext cx="8695592" cy="88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rgbClr val="163470"/>
                </a:solidFill>
              </a:rPr>
              <a:t>Hét platform voor </a:t>
            </a:r>
            <a:r>
              <a:rPr lang="nl-NL" b="1" dirty="0">
                <a:solidFill>
                  <a:srgbClr val="163470"/>
                </a:solidFill>
              </a:rPr>
              <a:t>alles over netwerkzorg eetstoornissen</a:t>
            </a:r>
          </a:p>
          <a:p>
            <a:pPr marL="0" indent="0">
              <a:buNone/>
            </a:pPr>
            <a:endParaRPr lang="nl-NL" dirty="0">
              <a:solidFill>
                <a:srgbClr val="2E97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FFCF5-ACE7-678E-A3EF-120C3594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7D3F4BB1-2827-5E57-60AF-3CAFC2C5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763" y="1341801"/>
            <a:ext cx="3629704" cy="4038999"/>
          </a:xfrm>
          <a:prstGeom prst="rect">
            <a:avLst/>
          </a:prstGeom>
          <a:effectLst/>
        </p:spPr>
      </p:pic>
      <p:pic>
        <p:nvPicPr>
          <p:cNvPr id="8" name="Afbeelding 7">
            <a:hlinkClick r:id="rId2"/>
            <a:extLst>
              <a:ext uri="{FF2B5EF4-FFF2-40B4-BE49-F238E27FC236}">
                <a16:creationId xmlns:a16="http://schemas.microsoft.com/office/drawing/2014/main" id="{276E307A-17D8-9917-C43F-61E59E91FB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099" b="61721"/>
          <a:stretch/>
        </p:blipFill>
        <p:spPr>
          <a:xfrm>
            <a:off x="2391763" y="5311140"/>
            <a:ext cx="3633523" cy="11348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ABC0F045-92DD-CA8B-3D80-341017A119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0"/>
          <a:stretch/>
        </p:blipFill>
        <p:spPr>
          <a:xfrm>
            <a:off x="6021467" y="1305994"/>
            <a:ext cx="3629705" cy="5139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EF219F6-68F5-73F5-03B6-52A8745983DF}"/>
              </a:ext>
            </a:extLst>
          </p:cNvPr>
          <p:cNvSpPr/>
          <p:nvPr/>
        </p:nvSpPr>
        <p:spPr>
          <a:xfrm>
            <a:off x="0" y="1"/>
            <a:ext cx="12191999" cy="1134847"/>
          </a:xfrm>
          <a:prstGeom prst="rect">
            <a:avLst/>
          </a:prstGeom>
          <a:solidFill>
            <a:srgbClr val="1634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16347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EFD151-7EF5-4B3E-2F34-FE2D87B1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401" y="119035"/>
            <a:ext cx="7302131" cy="977117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Waar vind ik hulp?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72BEC08-FF28-02DE-9027-1B0A43564A63}"/>
              </a:ext>
            </a:extLst>
          </p:cNvPr>
          <p:cNvSpPr/>
          <p:nvPr/>
        </p:nvSpPr>
        <p:spPr>
          <a:xfrm>
            <a:off x="7574846" y="1857088"/>
            <a:ext cx="3918540" cy="3454052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163470"/>
                </a:solidFill>
              </a:rPr>
              <a:t>Voeg </a:t>
            </a:r>
            <a:r>
              <a:rPr lang="nl-NL" sz="3200" b="1" dirty="0">
                <a:solidFill>
                  <a:srgbClr val="1634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jouw</a:t>
            </a:r>
            <a:r>
              <a:rPr lang="nl-NL" sz="3200" b="1" dirty="0">
                <a:solidFill>
                  <a:srgbClr val="163470"/>
                </a:solidFill>
              </a:rPr>
              <a:t> organisatie toe</a:t>
            </a:r>
          </a:p>
        </p:txBody>
      </p:sp>
    </p:spTree>
    <p:extLst>
      <p:ext uri="{BB962C8B-B14F-4D97-AF65-F5344CB8AC3E}">
        <p14:creationId xmlns:p14="http://schemas.microsoft.com/office/powerpoint/2010/main" val="34753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944966-617A-64A8-B753-623D08AC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41" y="0"/>
            <a:ext cx="978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2A7B-54F1-DDF3-2151-C3DD23B6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DE312A90-9813-B4D2-532B-AD977561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70" b="13933"/>
          <a:stretch>
            <a:fillRect/>
          </a:stretch>
        </p:blipFill>
        <p:spPr>
          <a:xfrm>
            <a:off x="3641318" y="3997914"/>
            <a:ext cx="4130662" cy="222246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E7FA746-5AC4-00BC-C964-B0275385EF08}"/>
              </a:ext>
            </a:extLst>
          </p:cNvPr>
          <p:cNvSpPr/>
          <p:nvPr/>
        </p:nvSpPr>
        <p:spPr>
          <a:xfrm>
            <a:off x="0" y="0"/>
            <a:ext cx="12192000" cy="1715911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CC36117-6269-DCE9-FE23-D90D099C45D0}"/>
              </a:ext>
            </a:extLst>
          </p:cNvPr>
          <p:cNvSpPr txBox="1">
            <a:spLocks/>
          </p:cNvSpPr>
          <p:nvPr/>
        </p:nvSpPr>
        <p:spPr>
          <a:xfrm>
            <a:off x="0" y="266402"/>
            <a:ext cx="12192000" cy="954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bg1"/>
                </a:solidFill>
              </a:rPr>
              <a:t>Hoe bouw ik de TRIAS in </a:t>
            </a:r>
            <a:r>
              <a:rPr lang="nl-NL" sz="5400" b="1" dirty="0">
                <a:solidFill>
                  <a:schemeClr val="bg1"/>
                </a:solidFill>
              </a:rPr>
              <a:t>mijn</a:t>
            </a:r>
            <a:r>
              <a:rPr lang="nl-NL" sz="4800" b="1" dirty="0">
                <a:solidFill>
                  <a:schemeClr val="bg1"/>
                </a:solidFill>
              </a:rPr>
              <a:t> jeugdregio?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642C2BA-0E03-4042-C14F-2951C9342CE2}"/>
              </a:ext>
            </a:extLst>
          </p:cNvPr>
          <p:cNvSpPr txBox="1"/>
          <p:nvPr/>
        </p:nvSpPr>
        <p:spPr>
          <a:xfrm>
            <a:off x="893133" y="2167588"/>
            <a:ext cx="104057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Check jouw partners </a:t>
            </a:r>
            <a:r>
              <a:rPr lang="nl-NL" sz="2800" dirty="0" err="1">
                <a:solidFill>
                  <a:srgbClr val="002060"/>
                </a:solidFill>
              </a:rPr>
              <a:t>somatiek</a:t>
            </a:r>
            <a:r>
              <a:rPr lang="nl-NL" sz="2800" dirty="0">
                <a:solidFill>
                  <a:srgbClr val="002060"/>
                </a:solidFill>
              </a:rPr>
              <a:t>-</a:t>
            </a:r>
            <a:r>
              <a:rPr lang="nl-NL" sz="2800" dirty="0" err="1">
                <a:solidFill>
                  <a:srgbClr val="002060"/>
                </a:solidFill>
              </a:rPr>
              <a:t>psyche</a:t>
            </a:r>
            <a:r>
              <a:rPr lang="nl-NL" sz="2800" dirty="0">
                <a:solidFill>
                  <a:srgbClr val="002060"/>
                </a:solidFill>
              </a:rPr>
              <a:t>-diëtetiek op </a:t>
            </a:r>
            <a:r>
              <a:rPr lang="nl-NL" sz="2800" dirty="0">
                <a:solidFill>
                  <a:srgbClr val="002060"/>
                </a:solidFill>
                <a:hlinkClick r:id="rId3"/>
              </a:rPr>
              <a:t>de zorgkaart</a:t>
            </a:r>
            <a:endParaRPr lang="nl-NL" sz="28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Ontmoet partners op de netwerkbijeenkomsten in jouw jeugdregio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Vraag naar partners bij de procesleider via info@patriciabos.nl</a:t>
            </a:r>
          </a:p>
        </p:txBody>
      </p:sp>
    </p:spTree>
    <p:extLst>
      <p:ext uri="{BB962C8B-B14F-4D97-AF65-F5344CB8AC3E}">
        <p14:creationId xmlns:p14="http://schemas.microsoft.com/office/powerpoint/2010/main" val="247161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FCF7A-331F-FB98-9BA7-656DA473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51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184735-FD5D-B971-667E-B0F1BAED9945}"/>
              </a:ext>
            </a:extLst>
          </p:cNvPr>
          <p:cNvSpPr txBox="1"/>
          <p:nvPr/>
        </p:nvSpPr>
        <p:spPr>
          <a:xfrm>
            <a:off x="838200" y="2172466"/>
            <a:ext cx="68660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2060"/>
                </a:solidFill>
              </a:rPr>
              <a:t>DATA bijeenkomsten in de jeugdregio:</a:t>
            </a:r>
          </a:p>
          <a:p>
            <a:r>
              <a:rPr lang="nl-NL" sz="2000" dirty="0">
                <a:solidFill>
                  <a:srgbClr val="002060"/>
                </a:solidFill>
              </a:rPr>
              <a:t>Zuid Limburg: 2 keer in 2025, nieuwe data 2026 volgen</a:t>
            </a:r>
          </a:p>
          <a:p>
            <a:r>
              <a:rPr lang="nl-NL" sz="2000" dirty="0">
                <a:solidFill>
                  <a:srgbClr val="002060"/>
                </a:solidFill>
              </a:rPr>
              <a:t>Midden-Limburg: 9 oktober 2025, nieuwe datum na zomer 2026</a:t>
            </a:r>
          </a:p>
          <a:p>
            <a:r>
              <a:rPr lang="nl-NL" sz="2000" dirty="0">
                <a:solidFill>
                  <a:srgbClr val="002060"/>
                </a:solidFill>
              </a:rPr>
              <a:t>Noord Limburg: 17 november 2025</a:t>
            </a:r>
          </a:p>
          <a:p>
            <a:r>
              <a:rPr lang="nl-NL" sz="2000" dirty="0">
                <a:solidFill>
                  <a:srgbClr val="002060"/>
                </a:solidFill>
              </a:rPr>
              <a:t>Noord &amp; Zuid Oost-Brabant: 18 november 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6A19043-B3B5-97BE-FCCD-8E7BDDE111BA}"/>
              </a:ext>
            </a:extLst>
          </p:cNvPr>
          <p:cNvSpPr txBox="1"/>
          <p:nvPr/>
        </p:nvSpPr>
        <p:spPr>
          <a:xfrm>
            <a:off x="3534509" y="4337598"/>
            <a:ext cx="6998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2060"/>
                </a:solidFill>
              </a:rPr>
              <a:t>Scholing 2025:</a:t>
            </a:r>
          </a:p>
          <a:p>
            <a:r>
              <a:rPr lang="nl-NL" sz="2000" dirty="0">
                <a:solidFill>
                  <a:srgbClr val="002060"/>
                </a:solidFill>
              </a:rPr>
              <a:t>Moreel Beraad &amp; Moresprudentie: wo 29 oktober, 19-20.30 uur</a:t>
            </a:r>
          </a:p>
          <a:p>
            <a:r>
              <a:rPr lang="nl-NL" sz="2000" dirty="0">
                <a:solidFill>
                  <a:srgbClr val="002060"/>
                </a:solidFill>
              </a:rPr>
              <a:t>Meer data en thema’s in 2026….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7425061-7ED4-807B-A6D6-3C63837A0228}"/>
              </a:ext>
            </a:extLst>
          </p:cNvPr>
          <p:cNvSpPr/>
          <p:nvPr/>
        </p:nvSpPr>
        <p:spPr>
          <a:xfrm>
            <a:off x="0" y="-44804"/>
            <a:ext cx="12192000" cy="1683354"/>
          </a:xfrm>
          <a:prstGeom prst="rect">
            <a:avLst/>
          </a:prstGeom>
          <a:solidFill>
            <a:srgbClr val="F0A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80FC54-AA36-566D-DCAF-0427BF3507DB}"/>
              </a:ext>
            </a:extLst>
          </p:cNvPr>
          <p:cNvSpPr txBox="1">
            <a:spLocks/>
          </p:cNvSpPr>
          <p:nvPr/>
        </p:nvSpPr>
        <p:spPr>
          <a:xfrm>
            <a:off x="676672" y="489112"/>
            <a:ext cx="10838655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163470"/>
                </a:solidFill>
                <a:latin typeface="+mn-lt"/>
              </a:rPr>
              <a:t>Netwerken &amp; kennis delen</a:t>
            </a:r>
          </a:p>
        </p:txBody>
      </p:sp>
    </p:spTree>
    <p:extLst>
      <p:ext uri="{BB962C8B-B14F-4D97-AF65-F5344CB8AC3E}">
        <p14:creationId xmlns:p14="http://schemas.microsoft.com/office/powerpoint/2010/main" val="39536246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Microsoft Office PowerPoint</Application>
  <PresentationFormat>Breedbeeld</PresentationFormat>
  <Paragraphs>208</Paragraphs>
  <Slides>26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Mozaic HUM Medium</vt:lpstr>
      <vt:lpstr>Mozaic HUM Regular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vind ik hulp?</vt:lpstr>
      <vt:lpstr>PowerPoint-presentatie</vt:lpstr>
      <vt:lpstr>PowerPoint-presentatie</vt:lpstr>
      <vt:lpstr>PowerPoint-presentatie</vt:lpstr>
      <vt:lpstr>PowerPoint-presentatie</vt:lpstr>
      <vt:lpstr>Consultatie eetstoornis voor het voorveld</vt:lpstr>
      <vt:lpstr>Verwijzerskaart mét regionale contacten</vt:lpstr>
      <vt:lpstr>Webinar voor huisartsen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https://www.bel-limburg.nl/</vt:lpstr>
      <vt:lpstr>Hoe blijf ik op de hoogte?</vt:lpstr>
      <vt:lpstr>Ervaringen met netwerkzorg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clarine corstens</dc:creator>
  <cp:lastModifiedBy>Patricia Bos</cp:lastModifiedBy>
  <cp:revision>31</cp:revision>
  <cp:lastPrinted>2025-08-27T09:53:32Z</cp:lastPrinted>
  <dcterms:created xsi:type="dcterms:W3CDTF">2023-10-24T11:31:43Z</dcterms:created>
  <dcterms:modified xsi:type="dcterms:W3CDTF">2025-10-28T10:42:14Z</dcterms:modified>
</cp:coreProperties>
</file>